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7" r:id="rId2"/>
    <p:sldId id="462" r:id="rId3"/>
    <p:sldId id="454" r:id="rId4"/>
    <p:sldId id="420" r:id="rId5"/>
    <p:sldId id="455" r:id="rId6"/>
    <p:sldId id="488" r:id="rId7"/>
    <p:sldId id="456" r:id="rId8"/>
    <p:sldId id="489" r:id="rId9"/>
    <p:sldId id="460" r:id="rId10"/>
    <p:sldId id="463" r:id="rId11"/>
    <p:sldId id="464" r:id="rId12"/>
    <p:sldId id="490" r:id="rId13"/>
    <p:sldId id="491" r:id="rId14"/>
    <p:sldId id="492" r:id="rId15"/>
    <p:sldId id="493" r:id="rId16"/>
    <p:sldId id="618" r:id="rId17"/>
    <p:sldId id="619" r:id="rId18"/>
    <p:sldId id="620" r:id="rId19"/>
    <p:sldId id="621" r:id="rId20"/>
    <p:sldId id="622" r:id="rId21"/>
    <p:sldId id="623" r:id="rId22"/>
    <p:sldId id="624" r:id="rId23"/>
    <p:sldId id="625" r:id="rId24"/>
    <p:sldId id="626" r:id="rId25"/>
    <p:sldId id="627" r:id="rId26"/>
    <p:sldId id="628" r:id="rId27"/>
    <p:sldId id="606" r:id="rId28"/>
    <p:sldId id="607" r:id="rId29"/>
    <p:sldId id="608" r:id="rId30"/>
    <p:sldId id="609" r:id="rId31"/>
    <p:sldId id="610" r:id="rId32"/>
    <p:sldId id="611" r:id="rId33"/>
    <p:sldId id="612" r:id="rId34"/>
    <p:sldId id="667" r:id="rId35"/>
    <p:sldId id="668" r:id="rId36"/>
    <p:sldId id="613" r:id="rId37"/>
    <p:sldId id="614" r:id="rId38"/>
    <p:sldId id="615" r:id="rId39"/>
    <p:sldId id="616" r:id="rId40"/>
    <p:sldId id="617" r:id="rId41"/>
    <p:sldId id="629" r:id="rId42"/>
    <p:sldId id="630" r:id="rId43"/>
    <p:sldId id="631" r:id="rId44"/>
    <p:sldId id="632" r:id="rId45"/>
    <p:sldId id="633" r:id="rId46"/>
    <p:sldId id="634" r:id="rId47"/>
    <p:sldId id="635" r:id="rId48"/>
    <p:sldId id="669" r:id="rId49"/>
    <p:sldId id="670" r:id="rId50"/>
    <p:sldId id="636" r:id="rId51"/>
    <p:sldId id="637" r:id="rId52"/>
    <p:sldId id="638" r:id="rId53"/>
    <p:sldId id="639" r:id="rId54"/>
    <p:sldId id="640" r:id="rId55"/>
    <p:sldId id="641" r:id="rId56"/>
    <p:sldId id="642" r:id="rId57"/>
    <p:sldId id="494" r:id="rId58"/>
    <p:sldId id="495" r:id="rId59"/>
    <p:sldId id="496" r:id="rId60"/>
    <p:sldId id="497" r:id="rId61"/>
    <p:sldId id="498" r:id="rId62"/>
    <p:sldId id="499" r:id="rId63"/>
    <p:sldId id="500" r:id="rId64"/>
    <p:sldId id="501" r:id="rId65"/>
    <p:sldId id="289" r:id="rId66"/>
    <p:sldId id="578" r:id="rId67"/>
    <p:sldId id="659" r:id="rId68"/>
    <p:sldId id="660" r:id="rId69"/>
    <p:sldId id="661" r:id="rId70"/>
    <p:sldId id="662" r:id="rId71"/>
    <p:sldId id="663" r:id="rId72"/>
    <p:sldId id="664" r:id="rId73"/>
    <p:sldId id="522" r:id="rId7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78" d="100"/>
          <a:sy n="78" d="100"/>
        </p:scale>
        <p:origin x="802" y="72"/>
      </p:cViewPr>
      <p:guideLst/>
    </p:cSldViewPr>
  </p:slideViewPr>
  <p:notesTextViewPr>
    <p:cViewPr>
      <p:scale>
        <a:sx n="1" d="1"/>
        <a:sy n="1" d="1"/>
      </p:scale>
      <p:origin x="0" y="0"/>
    </p:cViewPr>
  </p:notesTextViewPr>
  <p:sorterViewPr>
    <p:cViewPr>
      <p:scale>
        <a:sx n="100" d="100"/>
        <a:sy n="100" d="100"/>
      </p:scale>
      <p:origin x="0" y="-45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DEED-C3C7-4981-A9AC-5839D27CE09E}" type="datetimeFigureOut">
              <a:rPr lang="ru-RU" smtClean="0"/>
              <a:t>21.04.2025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F72B8-8218-47B7-BD52-C6D3F33BD70A}" type="slidenum">
              <a:rPr lang="ru-RU" smtClean="0"/>
              <a:t>‹#›</a:t>
            </a:fld>
            <a:endParaRPr lang="ru-RU"/>
          </a:p>
        </p:txBody>
      </p:sp>
    </p:spTree>
    <p:extLst>
      <p:ext uri="{BB962C8B-B14F-4D97-AF65-F5344CB8AC3E}">
        <p14:creationId xmlns:p14="http://schemas.microsoft.com/office/powerpoint/2010/main" val="4158404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69F72B8-8218-47B7-BD52-C6D3F33BD70A}" type="slidenum">
              <a:rPr lang="ru-RU" smtClean="0"/>
              <a:t>11</a:t>
            </a:fld>
            <a:endParaRPr lang="ru-RU"/>
          </a:p>
        </p:txBody>
      </p:sp>
    </p:spTree>
    <p:extLst>
      <p:ext uri="{BB962C8B-B14F-4D97-AF65-F5344CB8AC3E}">
        <p14:creationId xmlns:p14="http://schemas.microsoft.com/office/powerpoint/2010/main" val="46203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69F72B8-8218-47B7-BD52-C6D3F33BD70A}" type="slidenum">
              <a:rPr lang="ru-RU" smtClean="0"/>
              <a:t>38</a:t>
            </a:fld>
            <a:endParaRPr lang="ru-RU"/>
          </a:p>
        </p:txBody>
      </p:sp>
    </p:spTree>
    <p:extLst>
      <p:ext uri="{BB962C8B-B14F-4D97-AF65-F5344CB8AC3E}">
        <p14:creationId xmlns:p14="http://schemas.microsoft.com/office/powerpoint/2010/main" val="42656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B1DD35CD-40A2-1ECB-453F-1C2E7ED81BB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94AA48-03D3-4835-AC5C-833429931E39}" type="slidenum">
              <a:rPr lang="ru-RU" altLang="ru-RU" smtClean="0">
                <a:latin typeface="Times New Roman" panose="02020603050405020304" pitchFamily="18" charset="0"/>
              </a:rPr>
              <a:pPr/>
              <a:t>73</a:t>
            </a:fld>
            <a:endParaRPr lang="ru-RU" altLang="ru-RU">
              <a:latin typeface="Times New Roman" panose="02020603050405020304" pitchFamily="18" charset="0"/>
            </a:endParaRPr>
          </a:p>
        </p:txBody>
      </p:sp>
      <p:sp>
        <p:nvSpPr>
          <p:cNvPr id="18435" name="Образ слайда 1">
            <a:extLst>
              <a:ext uri="{FF2B5EF4-FFF2-40B4-BE49-F238E27FC236}">
                <a16:creationId xmlns:a16="http://schemas.microsoft.com/office/drawing/2014/main" id="{F6DEBA31-6D5B-1427-BB54-7446E881F28E}"/>
              </a:ext>
            </a:extLst>
          </p:cNvPr>
          <p:cNvSpPr>
            <a:spLocks noGrp="1" noRot="1" noChangeAspect="1" noChangeArrowheads="1" noTextEdit="1"/>
          </p:cNvSpPr>
          <p:nvPr>
            <p:ph type="sldImg"/>
          </p:nvPr>
        </p:nvSpPr>
        <p:spPr>
          <a:xfrm>
            <a:off x="179388" y="731838"/>
            <a:ext cx="6497637" cy="3656012"/>
          </a:xfrm>
          <a:ln/>
        </p:spPr>
      </p:sp>
      <p:sp>
        <p:nvSpPr>
          <p:cNvPr id="18436" name="Заметки 2">
            <a:extLst>
              <a:ext uri="{FF2B5EF4-FFF2-40B4-BE49-F238E27FC236}">
                <a16:creationId xmlns:a16="http://schemas.microsoft.com/office/drawing/2014/main" id="{BA14E397-7AC0-193B-FC47-51D1516CC1D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ru-RU" altLang="ru-RU"/>
          </a:p>
        </p:txBody>
      </p:sp>
      <p:sp>
        <p:nvSpPr>
          <p:cNvPr id="18437" name="Номер слайда 3">
            <a:extLst>
              <a:ext uri="{FF2B5EF4-FFF2-40B4-BE49-F238E27FC236}">
                <a16:creationId xmlns:a16="http://schemas.microsoft.com/office/drawing/2014/main" id="{58DB7B44-377D-8DE4-FE6E-60B65C9045C8}"/>
              </a:ext>
            </a:extLst>
          </p:cNvPr>
          <p:cNvSpPr txBox="1">
            <a:spLocks noGrp="1"/>
          </p:cNvSpPr>
          <p:nvPr/>
        </p:nvSpPr>
        <p:spPr bwMode="auto">
          <a:xfrm>
            <a:off x="3883025" y="9261475"/>
            <a:ext cx="2971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CF194E7A-55B2-44B2-881E-C5E6FA5DA5A0}" type="slidenum">
              <a:rPr lang="ru-RU" altLang="ru-RU" sz="1200" b="1">
                <a:latin typeface="Times New Roman" panose="02020603050405020304" pitchFamily="18" charset="0"/>
              </a:rPr>
              <a:pPr algn="r"/>
              <a:t>73</a:t>
            </a:fld>
            <a:endParaRPr lang="ru-RU" altLang="ru-RU" sz="1200" b="1">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C9AE3-37D5-31AD-8C11-4FAB5AEA9B5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7DD5703F-B931-2D68-37E9-0621FC345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338CC4E-A932-7938-46A8-C23C0ACD5D5E}"/>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DC0F8CC3-9D38-DF5E-DC0D-1D9B09B488A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FD9A8CF-6656-B692-4612-2E89809BE783}"/>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031064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B117D1-1DB8-7934-CF9C-A5AF32AB9F62}"/>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366B766-C3DE-037D-37FA-A97E157F2EB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976D781-4D36-CA95-FE12-1CC79289F839}"/>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09BDAC22-4C8E-E95C-8234-3030D1D1076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18BA41B-EAE8-CC83-3EC2-8E4102EDAC63}"/>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56945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5547700-D8BE-2676-6073-60D274FFB0E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9A065AD-E3BE-4A37-A5B4-280F547D970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7B6C4AD-1EB0-71D6-173B-8F857492DCA0}"/>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CBC78CE9-CB93-06EE-8A5F-71FC434D56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CCA79BF-87C5-6D57-6AEC-DA8ED91B1FA8}"/>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09019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6233" y="304801"/>
            <a:ext cx="10668000" cy="1216025"/>
          </a:xfrm>
        </p:spPr>
        <p:txBody>
          <a:bodyPr/>
          <a:lstStyle/>
          <a:p>
            <a:r>
              <a:rPr lang="ru-RU"/>
              <a:t>Образец заголовка</a:t>
            </a:r>
          </a:p>
        </p:txBody>
      </p:sp>
      <p:sp>
        <p:nvSpPr>
          <p:cNvPr id="3" name="Текст 2"/>
          <p:cNvSpPr>
            <a:spLocks noGrp="1"/>
          </p:cNvSpPr>
          <p:nvPr>
            <p:ph type="body" sz="half" idx="1"/>
          </p:nvPr>
        </p:nvSpPr>
        <p:spPr>
          <a:xfrm>
            <a:off x="755651" y="1752601"/>
            <a:ext cx="10668000" cy="230981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755651" y="4214813"/>
            <a:ext cx="10668000" cy="23098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60692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52A173-3906-104E-2D13-6D3349240C53}"/>
              </a:ext>
            </a:extLst>
          </p:cNvPr>
          <p:cNvSpPr>
            <a:spLocks noGrp="1"/>
          </p:cNvSpPr>
          <p:nvPr>
            <p:ph type="title"/>
          </p:nvPr>
        </p:nvSpPr>
        <p:spPr>
          <a:xfrm>
            <a:off x="609600" y="274638"/>
            <a:ext cx="10972800" cy="1143000"/>
          </a:xfrm>
        </p:spPr>
        <p:txBody>
          <a:bodyPr/>
          <a:lstStyle/>
          <a:p>
            <a:r>
              <a:rPr lang="ru-RU"/>
              <a:t>Образец заголовка</a:t>
            </a:r>
          </a:p>
        </p:txBody>
      </p:sp>
      <p:sp>
        <p:nvSpPr>
          <p:cNvPr id="3" name="Объект 2">
            <a:extLst>
              <a:ext uri="{FF2B5EF4-FFF2-40B4-BE49-F238E27FC236}">
                <a16:creationId xmlns:a16="http://schemas.microsoft.com/office/drawing/2014/main" id="{EED87EAE-508F-7272-9C4D-994FB2ABC662}"/>
              </a:ext>
            </a:extLst>
          </p:cNvPr>
          <p:cNvSpPr>
            <a:spLocks noGrp="1"/>
          </p:cNvSpPr>
          <p:nvPr>
            <p:ph sz="half" idx="1"/>
          </p:nvPr>
        </p:nvSpPr>
        <p:spPr>
          <a:xfrm>
            <a:off x="609600" y="1600201"/>
            <a:ext cx="5384800" cy="452596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66C7B73-5DC1-A84D-4065-A26FE303054E}"/>
              </a:ext>
            </a:extLst>
          </p:cNvPr>
          <p:cNvSpPr>
            <a:spLocks noGrp="1"/>
          </p:cNvSpPr>
          <p:nvPr>
            <p:ph sz="quarter" idx="2"/>
          </p:nvPr>
        </p:nvSpPr>
        <p:spPr>
          <a:xfrm>
            <a:off x="6197600" y="1600200"/>
            <a:ext cx="5384800" cy="21859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a:extLst>
              <a:ext uri="{FF2B5EF4-FFF2-40B4-BE49-F238E27FC236}">
                <a16:creationId xmlns:a16="http://schemas.microsoft.com/office/drawing/2014/main" id="{31388512-1C6B-FAEE-BFB9-D7A418416ED5}"/>
              </a:ext>
            </a:extLst>
          </p:cNvPr>
          <p:cNvSpPr>
            <a:spLocks noGrp="1"/>
          </p:cNvSpPr>
          <p:nvPr>
            <p:ph sz="quarter" idx="3"/>
          </p:nvPr>
        </p:nvSpPr>
        <p:spPr>
          <a:xfrm>
            <a:off x="6197600" y="3938589"/>
            <a:ext cx="5384800" cy="21875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Дата 5">
            <a:extLst>
              <a:ext uri="{FF2B5EF4-FFF2-40B4-BE49-F238E27FC236}">
                <a16:creationId xmlns:a16="http://schemas.microsoft.com/office/drawing/2014/main" id="{F00335FD-6B3C-5910-879B-B3541AEA1E11}"/>
              </a:ext>
            </a:extLst>
          </p:cNvPr>
          <p:cNvSpPr>
            <a:spLocks noGrp="1"/>
          </p:cNvSpPr>
          <p:nvPr>
            <p:ph type="dt" sz="half" idx="10"/>
          </p:nvPr>
        </p:nvSpPr>
        <p:spPr>
          <a:xfrm>
            <a:off x="609600" y="6245225"/>
            <a:ext cx="2844800" cy="476250"/>
          </a:xfrm>
        </p:spPr>
        <p:txBody>
          <a:bodyPr/>
          <a:lstStyle>
            <a:lvl1pPr>
              <a:defRPr/>
            </a:lvl1pPr>
          </a:lstStyle>
          <a:p>
            <a:endParaRPr lang="ru-RU" altLang="ru-RU"/>
          </a:p>
        </p:txBody>
      </p:sp>
      <p:sp>
        <p:nvSpPr>
          <p:cNvPr id="7" name="Нижний колонтитул 6">
            <a:extLst>
              <a:ext uri="{FF2B5EF4-FFF2-40B4-BE49-F238E27FC236}">
                <a16:creationId xmlns:a16="http://schemas.microsoft.com/office/drawing/2014/main" id="{8412C93D-39CC-4E95-DF90-8290F054E92E}"/>
              </a:ext>
            </a:extLst>
          </p:cNvPr>
          <p:cNvSpPr>
            <a:spLocks noGrp="1"/>
          </p:cNvSpPr>
          <p:nvPr>
            <p:ph type="ftr" sz="quarter" idx="11"/>
          </p:nvPr>
        </p:nvSpPr>
        <p:spPr>
          <a:xfrm>
            <a:off x="4165600" y="6245225"/>
            <a:ext cx="3860800" cy="476250"/>
          </a:xfrm>
        </p:spPr>
        <p:txBody>
          <a:bodyPr/>
          <a:lstStyle>
            <a:lvl1pPr>
              <a:defRPr/>
            </a:lvl1pPr>
          </a:lstStyle>
          <a:p>
            <a:endParaRPr lang="ru-RU" altLang="ru-RU"/>
          </a:p>
        </p:txBody>
      </p:sp>
      <p:sp>
        <p:nvSpPr>
          <p:cNvPr id="8" name="Номер слайда 7">
            <a:extLst>
              <a:ext uri="{FF2B5EF4-FFF2-40B4-BE49-F238E27FC236}">
                <a16:creationId xmlns:a16="http://schemas.microsoft.com/office/drawing/2014/main" id="{BF411CB1-6CE1-0BED-CE0C-21186E868AE2}"/>
              </a:ext>
            </a:extLst>
          </p:cNvPr>
          <p:cNvSpPr>
            <a:spLocks noGrp="1"/>
          </p:cNvSpPr>
          <p:nvPr>
            <p:ph type="sldNum" sz="quarter" idx="12"/>
          </p:nvPr>
        </p:nvSpPr>
        <p:spPr>
          <a:xfrm>
            <a:off x="8737600" y="6245225"/>
            <a:ext cx="2844800" cy="476250"/>
          </a:xfrm>
        </p:spPr>
        <p:txBody>
          <a:bodyPr/>
          <a:lstStyle>
            <a:lvl1pPr>
              <a:defRPr/>
            </a:lvl1pPr>
          </a:lstStyle>
          <a:p>
            <a:fld id="{089F5B8B-6D97-4418-9369-3C889CBA89D8}" type="slidenum">
              <a:rPr lang="ru-RU" altLang="ru-RU"/>
              <a:pPr/>
              <a:t>‹#›</a:t>
            </a:fld>
            <a:endParaRPr lang="ru-RU" altLang="ru-RU"/>
          </a:p>
        </p:txBody>
      </p:sp>
    </p:spTree>
    <p:extLst>
      <p:ext uri="{BB962C8B-B14F-4D97-AF65-F5344CB8AC3E}">
        <p14:creationId xmlns:p14="http://schemas.microsoft.com/office/powerpoint/2010/main" val="580129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98B36B02-1CF5-1323-1B36-6CAD44976AFB}"/>
              </a:ext>
            </a:extLst>
          </p:cNvPr>
          <p:cNvSpPr>
            <a:spLocks noGrp="1"/>
          </p:cNvSpPr>
          <p:nvPr>
            <p:ph/>
          </p:nvPr>
        </p:nvSpPr>
        <p:spPr>
          <a:xfrm>
            <a:off x="609600" y="274639"/>
            <a:ext cx="10972800" cy="5851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Дата 2">
            <a:extLst>
              <a:ext uri="{FF2B5EF4-FFF2-40B4-BE49-F238E27FC236}">
                <a16:creationId xmlns:a16="http://schemas.microsoft.com/office/drawing/2014/main" id="{CCB144D9-79CF-3AA2-2EF3-E5017E3433D1}"/>
              </a:ext>
            </a:extLst>
          </p:cNvPr>
          <p:cNvSpPr>
            <a:spLocks noGrp="1"/>
          </p:cNvSpPr>
          <p:nvPr>
            <p:ph type="dt" sz="half" idx="10"/>
          </p:nvPr>
        </p:nvSpPr>
        <p:spPr>
          <a:xfrm>
            <a:off x="609600" y="6245225"/>
            <a:ext cx="2844800" cy="476250"/>
          </a:xfrm>
        </p:spPr>
        <p:txBody>
          <a:bodyPr/>
          <a:lstStyle>
            <a:lvl1pPr>
              <a:defRPr/>
            </a:lvl1pPr>
          </a:lstStyle>
          <a:p>
            <a:endParaRPr lang="ru-RU" altLang="ru-RU"/>
          </a:p>
        </p:txBody>
      </p:sp>
      <p:sp>
        <p:nvSpPr>
          <p:cNvPr id="4" name="Нижний колонтитул 3">
            <a:extLst>
              <a:ext uri="{FF2B5EF4-FFF2-40B4-BE49-F238E27FC236}">
                <a16:creationId xmlns:a16="http://schemas.microsoft.com/office/drawing/2014/main" id="{A5A585CA-F25C-BFAD-C0E5-D7C11F5ECFCF}"/>
              </a:ext>
            </a:extLst>
          </p:cNvPr>
          <p:cNvSpPr>
            <a:spLocks noGrp="1"/>
          </p:cNvSpPr>
          <p:nvPr>
            <p:ph type="ftr" sz="quarter" idx="11"/>
          </p:nvPr>
        </p:nvSpPr>
        <p:spPr>
          <a:xfrm>
            <a:off x="4165600" y="6245225"/>
            <a:ext cx="3860800" cy="476250"/>
          </a:xfrm>
        </p:spPr>
        <p:txBody>
          <a:bodyPr/>
          <a:lstStyle>
            <a:lvl1pPr>
              <a:defRPr/>
            </a:lvl1pPr>
          </a:lstStyle>
          <a:p>
            <a:endParaRPr lang="ru-RU" altLang="ru-RU"/>
          </a:p>
        </p:txBody>
      </p:sp>
      <p:sp>
        <p:nvSpPr>
          <p:cNvPr id="5" name="Номер слайда 4">
            <a:extLst>
              <a:ext uri="{FF2B5EF4-FFF2-40B4-BE49-F238E27FC236}">
                <a16:creationId xmlns:a16="http://schemas.microsoft.com/office/drawing/2014/main" id="{7783DDB8-2CBD-AFFB-78DF-B815A345C4FC}"/>
              </a:ext>
            </a:extLst>
          </p:cNvPr>
          <p:cNvSpPr>
            <a:spLocks noGrp="1"/>
          </p:cNvSpPr>
          <p:nvPr>
            <p:ph type="sldNum" sz="quarter" idx="12"/>
          </p:nvPr>
        </p:nvSpPr>
        <p:spPr>
          <a:xfrm>
            <a:off x="8737600" y="6245225"/>
            <a:ext cx="2844800" cy="476250"/>
          </a:xfrm>
        </p:spPr>
        <p:txBody>
          <a:bodyPr/>
          <a:lstStyle>
            <a:lvl1pPr>
              <a:defRPr/>
            </a:lvl1pPr>
          </a:lstStyle>
          <a:p>
            <a:fld id="{758A113E-7DA5-4637-A02E-1663041E6E95}" type="slidenum">
              <a:rPr lang="ru-RU" altLang="ru-RU"/>
              <a:pPr/>
              <a:t>‹#›</a:t>
            </a:fld>
            <a:endParaRPr lang="ru-RU" altLang="ru-RU"/>
          </a:p>
        </p:txBody>
      </p:sp>
    </p:spTree>
    <p:extLst>
      <p:ext uri="{BB962C8B-B14F-4D97-AF65-F5344CB8AC3E}">
        <p14:creationId xmlns:p14="http://schemas.microsoft.com/office/powerpoint/2010/main" val="410893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FAEC7F-8CA3-49BB-BCDE-413DFB2E776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A1E719E-0A15-7C4F-D41A-0997BF0DBAF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BA735E1-7309-03BD-45CF-D6927DD84168}"/>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DD3738AE-84F3-6961-16EB-5D17FCE0A9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C0BCE33-A187-B850-ED7B-F6F577D1F687}"/>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15151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3DC86A-0084-DDB5-E853-4C32CFFD611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68363C6-2CC6-87FE-9B5B-D3DBCE7F25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73105AC-154F-2C07-F92D-24EDD549D4B8}"/>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AB394588-2A45-0873-2356-3838FC8902B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49CF0D9-8287-E758-97CB-2A3B3BC11686}"/>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3751984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7A2364-0D3F-61AF-525F-AA11BD287E4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528E5A6-3145-D0FB-3115-D9F185275B7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8B3BC2A-AE13-5C29-9820-7ADF6037DBD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7EC26D4-D50F-A510-CAE5-E377CAA3929C}"/>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6" name="Нижний колонтитул 5">
            <a:extLst>
              <a:ext uri="{FF2B5EF4-FFF2-40B4-BE49-F238E27FC236}">
                <a16:creationId xmlns:a16="http://schemas.microsoft.com/office/drawing/2014/main" id="{EFDC8833-AF14-DBCB-FFB3-038C83598BA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E3B5C71-5132-9701-E1A9-6588199169D1}"/>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252163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B5A58-6741-57E6-432F-8F74815F4D6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EA93273-D31B-7CB3-5578-479EF232A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BD56AD1-B53D-4C15-9973-32C5F37633E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2301FD0F-759E-1812-0DCC-84F3DCBD3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D316500-0327-5CA2-3889-0E62C5F0F04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267465A-0A30-3F42-4C3F-3C528D5C3F72}"/>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8" name="Нижний колонтитул 7">
            <a:extLst>
              <a:ext uri="{FF2B5EF4-FFF2-40B4-BE49-F238E27FC236}">
                <a16:creationId xmlns:a16="http://schemas.microsoft.com/office/drawing/2014/main" id="{3D2C1221-C48B-C12A-BA70-C564A47EEBE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88E1973-9B3D-9713-42AA-4BDCCA88714B}"/>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262063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0021EE-5E09-9C0F-4A5F-138EC56137C7}"/>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68534BC9-158F-DF9E-AB87-033D5708D17E}"/>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4" name="Нижний колонтитул 3">
            <a:extLst>
              <a:ext uri="{FF2B5EF4-FFF2-40B4-BE49-F238E27FC236}">
                <a16:creationId xmlns:a16="http://schemas.microsoft.com/office/drawing/2014/main" id="{2868C978-AAC7-A912-8EBD-7BFED5AA6E7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FC09234-CD19-2F64-A5A8-61E7464FDC05}"/>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392467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6C644AC-3ADE-E22E-D224-ADD7C8A88C98}"/>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3" name="Нижний колонтитул 2">
            <a:extLst>
              <a:ext uri="{FF2B5EF4-FFF2-40B4-BE49-F238E27FC236}">
                <a16:creationId xmlns:a16="http://schemas.microsoft.com/office/drawing/2014/main" id="{6635FED6-9DB2-2EDA-8087-6197F9543A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C6CC6A4-7B08-0F9F-8453-1C5FAC102CE7}"/>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4231792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356832-CA12-00BC-01E5-30D87DE3349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9837A310-8353-3515-3B09-2E2CDDFED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804656A1-3556-91E0-DAA6-4B1139BEC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79526C-3784-284E-2048-DEF5BD00C62B}"/>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6" name="Нижний колонтитул 5">
            <a:extLst>
              <a:ext uri="{FF2B5EF4-FFF2-40B4-BE49-F238E27FC236}">
                <a16:creationId xmlns:a16="http://schemas.microsoft.com/office/drawing/2014/main" id="{674EB161-2425-1426-23C7-E7C074F638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271F824-5AE0-959A-E867-3936A11B0402}"/>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06552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0BE6B-9739-336A-57F2-C1482528C92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44271EC-1BC6-EFB7-605E-8001E03C5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071536E-8197-4629-A2FB-B3B467366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F38EE5C-8CB8-BA06-62C1-94391FC2356E}"/>
              </a:ext>
            </a:extLst>
          </p:cNvPr>
          <p:cNvSpPr>
            <a:spLocks noGrp="1"/>
          </p:cNvSpPr>
          <p:nvPr>
            <p:ph type="dt" sz="half" idx="10"/>
          </p:nvPr>
        </p:nvSpPr>
        <p:spPr/>
        <p:txBody>
          <a:bodyPr/>
          <a:lstStyle/>
          <a:p>
            <a:fld id="{7B4778E0-7124-432F-AF7E-6999DD98DF9A}" type="datetimeFigureOut">
              <a:rPr lang="ru-RU" smtClean="0"/>
              <a:t>21.04.2025</a:t>
            </a:fld>
            <a:endParaRPr lang="ru-RU"/>
          </a:p>
        </p:txBody>
      </p:sp>
      <p:sp>
        <p:nvSpPr>
          <p:cNvPr id="6" name="Нижний колонтитул 5">
            <a:extLst>
              <a:ext uri="{FF2B5EF4-FFF2-40B4-BE49-F238E27FC236}">
                <a16:creationId xmlns:a16="http://schemas.microsoft.com/office/drawing/2014/main" id="{69FDE7BE-7930-9AB4-7B4D-D45702F6AEC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051362-7884-EBB9-3C42-F498B997AAFA}"/>
              </a:ext>
            </a:extLst>
          </p:cNvPr>
          <p:cNvSpPr>
            <a:spLocks noGrp="1"/>
          </p:cNvSpPr>
          <p:nvPr>
            <p:ph type="sldNum" sz="quarter" idx="12"/>
          </p:nvPr>
        </p:nvSpPr>
        <p:spPr/>
        <p:txBody>
          <a:bodyPr/>
          <a:lstStyle/>
          <a:p>
            <a:fld id="{81654748-105D-48CB-8B31-793A3C01F88D}" type="slidenum">
              <a:rPr lang="ru-RU" smtClean="0"/>
              <a:t>‹#›</a:t>
            </a:fld>
            <a:endParaRPr lang="ru-RU"/>
          </a:p>
        </p:txBody>
      </p:sp>
    </p:spTree>
    <p:extLst>
      <p:ext uri="{BB962C8B-B14F-4D97-AF65-F5344CB8AC3E}">
        <p14:creationId xmlns:p14="http://schemas.microsoft.com/office/powerpoint/2010/main" val="177568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8DDCA5-4B8E-526B-E722-9A651D7090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2BD1E06-0231-60B4-3B0B-8B3E7ED46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5A4A03-56AF-1CB7-2914-8B2D803F8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778E0-7124-432F-AF7E-6999DD98DF9A}" type="datetimeFigureOut">
              <a:rPr lang="ru-RU" smtClean="0"/>
              <a:t>21.04.2025</a:t>
            </a:fld>
            <a:endParaRPr lang="ru-RU"/>
          </a:p>
        </p:txBody>
      </p:sp>
      <p:sp>
        <p:nvSpPr>
          <p:cNvPr id="5" name="Нижний колонтитул 4">
            <a:extLst>
              <a:ext uri="{FF2B5EF4-FFF2-40B4-BE49-F238E27FC236}">
                <a16:creationId xmlns:a16="http://schemas.microsoft.com/office/drawing/2014/main" id="{EA033DA0-5451-12DE-8C10-9B73480B2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5BDF7AA-7AF0-DA13-CE5D-8D15E20F0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54748-105D-48CB-8B31-793A3C01F88D}" type="slidenum">
              <a:rPr lang="ru-RU" smtClean="0"/>
              <a:t>‹#›</a:t>
            </a:fld>
            <a:endParaRPr lang="ru-RU"/>
          </a:p>
        </p:txBody>
      </p:sp>
    </p:spTree>
    <p:extLst>
      <p:ext uri="{BB962C8B-B14F-4D97-AF65-F5344CB8AC3E}">
        <p14:creationId xmlns:p14="http://schemas.microsoft.com/office/powerpoint/2010/main" val="2955359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0.png"/><Relationship Id="rId4" Type="http://schemas.openxmlformats.org/officeDocument/2006/relationships/image" Target="../media/image19.wmf"/></Relationships>
</file>

<file path=ppt/slides/_rels/slide1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png"/><Relationship Id="rId7" Type="http://schemas.openxmlformats.org/officeDocument/2006/relationships/image" Target="../media/image25.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slides/_rels/slide12.xml.rels><?xml version="1.0" encoding="UTF-8" standalone="yes"?>
<Relationships xmlns="http://schemas.openxmlformats.org/package/2006/relationships"><Relationship Id="rId3" Type="http://schemas.openxmlformats.org/officeDocument/2006/relationships/image" Target="../media/image29.wmf"/><Relationship Id="rId7" Type="http://schemas.microsoft.com/office/2007/relationships/hdphoto" Target="../media/hdphoto5.wdp"/><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image" Target="../media/image30.wmf"/></Relationships>
</file>

<file path=ppt/slides/_rels/slide13.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wmf"/><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43.wmf"/><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 Id="rId14" Type="http://schemas.openxmlformats.org/officeDocument/2006/relationships/image" Target="../media/image45.wmf"/></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7.wmf"/><Relationship Id="rId7" Type="http://schemas.openxmlformats.org/officeDocument/2006/relationships/image" Target="../media/image50.png"/><Relationship Id="rId2" Type="http://schemas.openxmlformats.org/officeDocument/2006/relationships/image" Target="../media/image46.wmf"/><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9.png"/><Relationship Id="rId4" Type="http://schemas.openxmlformats.org/officeDocument/2006/relationships/image" Target="../media/image48.wmf"/></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wm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wmf"/></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4.bin"/><Relationship Id="rId7" Type="http://schemas.openxmlformats.org/officeDocument/2006/relationships/image" Target="../media/image62.w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oleObject" Target="../embeddings/oleObject5.bin"/><Relationship Id="rId10" Type="http://schemas.openxmlformats.org/officeDocument/2006/relationships/image" Target="../media/image64.png"/><Relationship Id="rId4" Type="http://schemas.openxmlformats.org/officeDocument/2006/relationships/image" Target="../media/image60.wmf"/><Relationship Id="rId9" Type="http://schemas.microsoft.com/office/2007/relationships/hdphoto" Target="../media/hdphoto10.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wmf"/></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wmf"/><Relationship Id="rId3" Type="http://schemas.openxmlformats.org/officeDocument/2006/relationships/image" Target="../media/image71.png"/><Relationship Id="rId7" Type="http://schemas.openxmlformats.org/officeDocument/2006/relationships/image" Target="../media/image74.wmf"/><Relationship Id="rId12" Type="http://schemas.openxmlformats.org/officeDocument/2006/relationships/image" Target="../media/image78.wmf"/><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wmf"/><Relationship Id="rId11" Type="http://schemas.openxmlformats.org/officeDocument/2006/relationships/image" Target="../media/image77.wmf"/><Relationship Id="rId5" Type="http://schemas.openxmlformats.org/officeDocument/2006/relationships/image" Target="../media/image72.wmf"/><Relationship Id="rId10" Type="http://schemas.openxmlformats.org/officeDocument/2006/relationships/image" Target="../media/image76.wmf"/><Relationship Id="rId4" Type="http://schemas.microsoft.com/office/2007/relationships/hdphoto" Target="../media/hdphoto12.wdp"/><Relationship Id="rId9" Type="http://schemas.microsoft.com/office/2007/relationships/hdphoto" Target="../media/hdphoto13.wdp"/></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slides/_rels/slide2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29.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png"/><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9.png"/><Relationship Id="rId7" Type="http://schemas.openxmlformats.org/officeDocument/2006/relationships/image" Target="../media/image102.wmf"/><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1.wmf"/><Relationship Id="rId11" Type="http://schemas.openxmlformats.org/officeDocument/2006/relationships/image" Target="../media/image77.png"/><Relationship Id="rId5" Type="http://schemas.openxmlformats.org/officeDocument/2006/relationships/image" Target="../media/image100.wmf"/><Relationship Id="rId10" Type="http://schemas.openxmlformats.org/officeDocument/2006/relationships/image" Target="../media/image104.wmf"/><Relationship Id="rId4" Type="http://schemas.microsoft.com/office/2007/relationships/hdphoto" Target="../media/hdphoto15.wdp"/><Relationship Id="rId9" Type="http://schemas.openxmlformats.org/officeDocument/2006/relationships/image" Target="../media/image750.png"/></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wmf"/><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wmf"/><Relationship Id="rId2" Type="http://schemas.openxmlformats.org/officeDocument/2006/relationships/image" Target="../media/image8.wmf"/><Relationship Id="rId1" Type="http://schemas.openxmlformats.org/officeDocument/2006/relationships/slideLayout" Target="../slideLayouts/slideLayout2.xml"/><Relationship Id="rId6" Type="http://schemas.microsoft.com/office/2007/relationships/hdphoto" Target="../media/hdphoto17.wdp"/><Relationship Id="rId11" Type="http://schemas.microsoft.com/office/2007/relationships/hdphoto" Target="../media/hdphoto19.wdp"/><Relationship Id="rId5" Type="http://schemas.openxmlformats.org/officeDocument/2006/relationships/image" Target="../media/image109.png"/><Relationship Id="rId10" Type="http://schemas.openxmlformats.org/officeDocument/2006/relationships/image" Target="../media/image112.png"/><Relationship Id="rId4" Type="http://schemas.microsoft.com/office/2007/relationships/hdphoto" Target="../media/hdphoto16.wdp"/><Relationship Id="rId9" Type="http://schemas.microsoft.com/office/2007/relationships/hdphoto" Target="../media/hdphoto18.wdp"/></Relationships>
</file>

<file path=ppt/slides/_rels/slide3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11.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14.png"/><Relationship Id="rId1" Type="http://schemas.openxmlformats.org/officeDocument/2006/relationships/slideLayout" Target="../slideLayouts/slideLayout2.xml"/><Relationship Id="rId5" Type="http://schemas.microsoft.com/office/2007/relationships/hdphoto" Target="../media/hdphoto22.wdp"/><Relationship Id="rId4" Type="http://schemas.openxmlformats.org/officeDocument/2006/relationships/image" Target="../media/image115.png"/></Relationships>
</file>

<file path=ppt/slides/_rels/slide36.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2.xml"/><Relationship Id="rId6" Type="http://schemas.microsoft.com/office/2007/relationships/hdphoto" Target="../media/hdphoto24.wdp"/><Relationship Id="rId5" Type="http://schemas.openxmlformats.org/officeDocument/2006/relationships/image" Target="../media/image118.png"/><Relationship Id="rId10" Type="http://schemas.microsoft.com/office/2007/relationships/hdphoto" Target="../media/hdphoto26.wdp"/><Relationship Id="rId4" Type="http://schemas.microsoft.com/office/2007/relationships/hdphoto" Target="../media/hdphoto23.wdp"/><Relationship Id="rId9"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wmf"/></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127.wmf"/><Relationship Id="rId7" Type="http://schemas.microsoft.com/office/2007/relationships/hdphoto" Target="../media/hdphoto30.wdp"/><Relationship Id="rId2" Type="http://schemas.openxmlformats.org/officeDocument/2006/relationships/image" Target="../media/image126.wmf"/><Relationship Id="rId1" Type="http://schemas.openxmlformats.org/officeDocument/2006/relationships/slideLayout" Target="../slideLayouts/slideLayout2.xml"/><Relationship Id="rId6" Type="http://schemas.openxmlformats.org/officeDocument/2006/relationships/image" Target="../media/image129.png"/><Relationship Id="rId5" Type="http://schemas.microsoft.com/office/2007/relationships/hdphoto" Target="../media/hdphoto29.wdp"/><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slides/_rels/slide41.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137.png"/><Relationship Id="rId1" Type="http://schemas.openxmlformats.org/officeDocument/2006/relationships/slideLayout" Target="../slideLayouts/slideLayout2.xml"/><Relationship Id="rId5" Type="http://schemas.microsoft.com/office/2007/relationships/hdphoto" Target="../media/hdphoto34.wdp"/><Relationship Id="rId4" Type="http://schemas.openxmlformats.org/officeDocument/2006/relationships/image" Target="../media/image138.png"/></Relationships>
</file>

<file path=ppt/slides/_rels/slide45.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59.xml.rels><?xml version="1.0" encoding="UTF-8" standalone="yes"?>
<Relationships xmlns="http://schemas.openxmlformats.org/package/2006/relationships"><Relationship Id="rId3" Type="http://schemas.microsoft.com/office/2007/relationships/hdphoto" Target="../media/hdphoto46.wdp"/><Relationship Id="rId7" Type="http://schemas.microsoft.com/office/2007/relationships/hdphoto" Target="../media/hdphoto48.wdp"/><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6.png"/><Relationship Id="rId5" Type="http://schemas.microsoft.com/office/2007/relationships/hdphoto" Target="../media/hdphoto47.wdp"/><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image" Target="../media/image9.wmf"/><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160.png"/><Relationship Id="rId1" Type="http://schemas.openxmlformats.org/officeDocument/2006/relationships/slideLayout" Target="../slideLayouts/slideLayout12.xml"/><Relationship Id="rId5" Type="http://schemas.microsoft.com/office/2007/relationships/hdphoto" Target="../media/hdphoto53.wdp"/><Relationship Id="rId4" Type="http://schemas.openxmlformats.org/officeDocument/2006/relationships/image" Target="../media/image161.png"/></Relationships>
</file>

<file path=ppt/slides/_rels/slide66.xml.rels><?xml version="1.0" encoding="UTF-8" standalone="yes"?>
<Relationships xmlns="http://schemas.openxmlformats.org/package/2006/relationships"><Relationship Id="rId3" Type="http://schemas.microsoft.com/office/2007/relationships/hdphoto" Target="../media/hdphoto54.wdp"/><Relationship Id="rId7" Type="http://schemas.microsoft.com/office/2007/relationships/hdphoto" Target="../media/hdphoto56.wdp"/><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4.png"/><Relationship Id="rId5" Type="http://schemas.microsoft.com/office/2007/relationships/hdphoto" Target="../media/hdphoto55.wdp"/><Relationship Id="rId4" Type="http://schemas.openxmlformats.org/officeDocument/2006/relationships/image" Target="../media/image163.png"/></Relationships>
</file>

<file path=ppt/slides/_rels/slide67.xml.rels><?xml version="1.0" encoding="UTF-8" standalone="yes"?>
<Relationships xmlns="http://schemas.openxmlformats.org/package/2006/relationships"><Relationship Id="rId3" Type="http://schemas.microsoft.com/office/2007/relationships/hdphoto" Target="../media/hdphoto57.wdp"/><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00.png"/><Relationship Id="rId1" Type="http://schemas.openxmlformats.org/officeDocument/2006/relationships/slideLayout" Target="../slideLayouts/slideLayout13.xml"/><Relationship Id="rId4" Type="http://schemas.microsoft.com/office/2007/relationships/hdphoto" Target="../media/hdphoto58.wdp"/></Relationships>
</file>

<file path=ppt/slides/_rels/slide69.xml.rels><?xml version="1.0" encoding="UTF-8" standalone="yes"?>
<Relationships xmlns="http://schemas.openxmlformats.org/package/2006/relationships"><Relationship Id="rId3" Type="http://schemas.microsoft.com/office/2007/relationships/hdphoto" Target="../media/hdphoto59.wdp"/><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4.wmf"/><Relationship Id="rId2"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image" Target="../media/image12.wmf"/></Relationships>
</file>

<file path=ppt/slides/_rels/slide70.xml.rels><?xml version="1.0" encoding="UTF-8" standalone="yes"?>
<Relationships xmlns="http://schemas.openxmlformats.org/package/2006/relationships"><Relationship Id="rId3" Type="http://schemas.microsoft.com/office/2007/relationships/hdphoto" Target="../media/hdphoto60.wdp"/><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microsoft.com/office/2007/relationships/hdphoto" Target="../media/hdphoto61.wdp"/><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microsoft.com/office/2007/relationships/hdphoto" Target="../media/hdphoto62.wdp"/><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1.wmf"/></Relationships>
</file>

<file path=ppt/slides/_rels/slide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3A9A463B-1AAA-9490-C2FF-CEFFE603C33C}"/>
              </a:ext>
            </a:extLst>
          </p:cNvPr>
          <p:cNvSpPr>
            <a:spLocks noGrp="1" noChangeArrowheads="1"/>
          </p:cNvSpPr>
          <p:nvPr>
            <p:ph type="title"/>
          </p:nvPr>
        </p:nvSpPr>
        <p:spPr>
          <a:xfrm>
            <a:off x="1651168" y="309961"/>
            <a:ext cx="9144000" cy="757238"/>
          </a:xfrm>
        </p:spPr>
        <p:txBody>
          <a:bodyPr>
            <a:noAutofit/>
          </a:bodyPr>
          <a:lstStyle/>
          <a:p>
            <a:pPr algn="ctr" eaLnBrk="1" hangingPunct="1"/>
            <a:r>
              <a:rPr lang="ru-RU" altLang="ru-RU" sz="7200" b="1" dirty="0">
                <a:solidFill>
                  <a:srgbClr val="33CC33"/>
                </a:solidFill>
                <a:latin typeface="Times New Roman" panose="02020603050405020304" pitchFamily="18" charset="0"/>
                <a:cs typeface="Times New Roman" panose="02020603050405020304" pitchFamily="18" charset="0"/>
              </a:rPr>
              <a:t>Магнитостатика</a:t>
            </a:r>
          </a:p>
        </p:txBody>
      </p:sp>
      <p:sp>
        <p:nvSpPr>
          <p:cNvPr id="4" name="TextBox 3">
            <a:extLst>
              <a:ext uri="{FF2B5EF4-FFF2-40B4-BE49-F238E27FC236}">
                <a16:creationId xmlns:a16="http://schemas.microsoft.com/office/drawing/2014/main" id="{E5C179C3-19ED-CC94-5FB8-5D648D0F9033}"/>
              </a:ext>
            </a:extLst>
          </p:cNvPr>
          <p:cNvSpPr txBox="1"/>
          <p:nvPr/>
        </p:nvSpPr>
        <p:spPr>
          <a:xfrm>
            <a:off x="931297" y="6008397"/>
            <a:ext cx="4060723" cy="707886"/>
          </a:xfrm>
          <a:prstGeom prst="rect">
            <a:avLst/>
          </a:prstGeom>
          <a:noFill/>
        </p:spPr>
        <p:txBody>
          <a:bodyPr wrap="square">
            <a:spAutoFit/>
          </a:bodyPr>
          <a:lstStyle/>
          <a:p>
            <a:r>
              <a:rPr lang="ru-RU" sz="2000" b="1" dirty="0"/>
              <a:t>Профессор каф. физики, д.т.н. </a:t>
            </a:r>
          </a:p>
          <a:p>
            <a:r>
              <a:rPr lang="ru-RU" sz="2000" b="1" dirty="0"/>
              <a:t>Пщелко Николай Сергеевич</a:t>
            </a:r>
            <a:endParaRPr lang="ru-RU" sz="2000" dirty="0"/>
          </a:p>
        </p:txBody>
      </p:sp>
      <p:pic>
        <p:nvPicPr>
          <p:cNvPr id="2" name="Picture 2" descr="Правило левой руки и правило буравчика">
            <a:extLst>
              <a:ext uri="{FF2B5EF4-FFF2-40B4-BE49-F238E27FC236}">
                <a16:creationId xmlns:a16="http://schemas.microsoft.com/office/drawing/2014/main" id="{4DB8EB2B-986F-322D-ACD1-817B28A023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37311" y="2167287"/>
            <a:ext cx="3176264" cy="356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Магнитная «бутылка». ">
            <a:extLst>
              <a:ext uri="{FF2B5EF4-FFF2-40B4-BE49-F238E27FC236}">
                <a16:creationId xmlns:a16="http://schemas.microsoft.com/office/drawing/2014/main" id="{B48E0994-9AF8-FB80-3A5A-53861B0AC1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1297" y="1870492"/>
            <a:ext cx="7123678" cy="311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6" name="Rectangle 6">
            <a:extLst>
              <a:ext uri="{FF2B5EF4-FFF2-40B4-BE49-F238E27FC236}">
                <a16:creationId xmlns:a16="http://schemas.microsoft.com/office/drawing/2014/main" id="{2CD2FD06-7438-C160-B12A-3B80F348F03E}"/>
              </a:ext>
            </a:extLst>
          </p:cNvPr>
          <p:cNvSpPr>
            <a:spLocks noChangeArrowheads="1"/>
          </p:cNvSpPr>
          <p:nvPr/>
        </p:nvSpPr>
        <p:spPr bwMode="auto">
          <a:xfrm>
            <a:off x="1524001" y="30204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60828" name="Rectangle 28">
            <a:extLst>
              <a:ext uri="{FF2B5EF4-FFF2-40B4-BE49-F238E27FC236}">
                <a16:creationId xmlns:a16="http://schemas.microsoft.com/office/drawing/2014/main" id="{46F557AA-ABDC-3729-F2BE-D2D95519A137}"/>
              </a:ext>
            </a:extLst>
          </p:cNvPr>
          <p:cNvSpPr>
            <a:spLocks noChangeArrowheads="1"/>
          </p:cNvSpPr>
          <p:nvPr/>
        </p:nvSpPr>
        <p:spPr bwMode="auto">
          <a:xfrm>
            <a:off x="1123182" y="159105"/>
            <a:ext cx="99456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b="1" dirty="0"/>
              <a:t>Закон Био–Савара–Лапласа</a:t>
            </a:r>
            <a:r>
              <a:rPr lang="ru-RU" altLang="ru-RU" sz="2000" dirty="0"/>
              <a:t> позволяет рассчитать индукцию магнитного поля, создаваемого проводником с током, в любой точке пространства </a:t>
            </a:r>
          </a:p>
        </p:txBody>
      </p:sp>
      <p:pic>
        <p:nvPicPr>
          <p:cNvPr id="460829" name="Picture 29">
            <a:extLst>
              <a:ext uri="{FF2B5EF4-FFF2-40B4-BE49-F238E27FC236}">
                <a16:creationId xmlns:a16="http://schemas.microsoft.com/office/drawing/2014/main" id="{998FDB30-E05E-CAA4-8D06-947121C9E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2060575"/>
            <a:ext cx="25209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0" name="Picture 30">
            <a:extLst>
              <a:ext uri="{FF2B5EF4-FFF2-40B4-BE49-F238E27FC236}">
                <a16:creationId xmlns:a16="http://schemas.microsoft.com/office/drawing/2014/main" id="{9D76CB53-2218-FFD4-2F83-594FC8DA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73464"/>
            <a:ext cx="29527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4" name="Rectangle 34">
            <a:extLst>
              <a:ext uri="{FF2B5EF4-FFF2-40B4-BE49-F238E27FC236}">
                <a16:creationId xmlns:a16="http://schemas.microsoft.com/office/drawing/2014/main" id="{3FC87F3A-C992-260B-63C8-962BC610E841}"/>
              </a:ext>
            </a:extLst>
          </p:cNvPr>
          <p:cNvSpPr>
            <a:spLocks noChangeArrowheads="1"/>
          </p:cNvSpPr>
          <p:nvPr/>
        </p:nvSpPr>
        <p:spPr bwMode="auto">
          <a:xfrm>
            <a:off x="1123182" y="5627856"/>
            <a:ext cx="748987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В соответствии с принципом суперпозиции результирующую магнитную индукцию поля проводника с током конечных размеров и произвольной формы можно найти по формуле</a:t>
            </a:r>
          </a:p>
        </p:txBody>
      </p:sp>
      <p:pic>
        <p:nvPicPr>
          <p:cNvPr id="460835" name="Picture 35">
            <a:extLst>
              <a:ext uri="{FF2B5EF4-FFF2-40B4-BE49-F238E27FC236}">
                <a16:creationId xmlns:a16="http://schemas.microsoft.com/office/drawing/2014/main" id="{5FF3FEC0-363E-D4DC-4844-7D97A872A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650" y="5618792"/>
            <a:ext cx="1152525"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7" name="Picture 37">
            <a:extLst>
              <a:ext uri="{FF2B5EF4-FFF2-40B4-BE49-F238E27FC236}">
                <a16:creationId xmlns:a16="http://schemas.microsoft.com/office/drawing/2014/main" id="{A2D04D4A-7CED-9B90-ABF6-F055CF5EA33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83931" y="1259682"/>
            <a:ext cx="6084887"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49" name="Rectangle 25">
            <a:extLst>
              <a:ext uri="{FF2B5EF4-FFF2-40B4-BE49-F238E27FC236}">
                <a16:creationId xmlns:a16="http://schemas.microsoft.com/office/drawing/2014/main" id="{462B293F-FB66-065E-DC98-BF6A333FBDCE}"/>
              </a:ext>
            </a:extLst>
          </p:cNvPr>
          <p:cNvSpPr>
            <a:spLocks noChangeArrowheads="1"/>
          </p:cNvSpPr>
          <p:nvPr/>
        </p:nvSpPr>
        <p:spPr bwMode="auto">
          <a:xfrm>
            <a:off x="-4641850" y="508635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ru-RU" altLang="ru-RU" sz="1400">
                <a:latin typeface="Times New Roman" panose="02020603050405020304" pitchFamily="18" charset="0"/>
                <a:ea typeface="TimesNewRomanPSMT" charset="-128"/>
              </a:rPr>
              <a:t>.</a:t>
            </a:r>
            <a:endParaRPr lang="ru-RU" altLang="ru-RU" sz="2400">
              <a:latin typeface="Times New Roman" panose="02020603050405020304" pitchFamily="18" charset="0"/>
            </a:endParaRPr>
          </a:p>
        </p:txBody>
      </p:sp>
      <p:sp>
        <p:nvSpPr>
          <p:cNvPr id="461855" name="Rectangle 31">
            <a:extLst>
              <a:ext uri="{FF2B5EF4-FFF2-40B4-BE49-F238E27FC236}">
                <a16:creationId xmlns:a16="http://schemas.microsoft.com/office/drawing/2014/main" id="{DC6FCA5D-765B-D95D-A377-DA76B8840699}"/>
              </a:ext>
            </a:extLst>
          </p:cNvPr>
          <p:cNvSpPr>
            <a:spLocks noChangeArrowheads="1"/>
          </p:cNvSpPr>
          <p:nvPr/>
        </p:nvSpPr>
        <p:spPr bwMode="auto">
          <a:xfrm>
            <a:off x="170823" y="-38903"/>
            <a:ext cx="106613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ru-RU" altLang="ru-RU" sz="2800" b="1" dirty="0">
                <a:solidFill>
                  <a:schemeClr val="accent2">
                    <a:lumMod val="50000"/>
                  </a:schemeClr>
                </a:solidFill>
              </a:rPr>
              <a:t>Примеры использования закона Био‑Савара‑Лапласа нахождения полей простейших конфигураций тока</a:t>
            </a:r>
          </a:p>
        </p:txBody>
      </p:sp>
      <p:sp>
        <p:nvSpPr>
          <p:cNvPr id="461856" name="Rectangle 32">
            <a:extLst>
              <a:ext uri="{FF2B5EF4-FFF2-40B4-BE49-F238E27FC236}">
                <a16:creationId xmlns:a16="http://schemas.microsoft.com/office/drawing/2014/main" id="{6AE323B0-CB77-B408-10B4-CC8A21EEFC78}"/>
              </a:ext>
            </a:extLst>
          </p:cNvPr>
          <p:cNvSpPr>
            <a:spLocks noChangeArrowheads="1"/>
          </p:cNvSpPr>
          <p:nvPr/>
        </p:nvSpPr>
        <p:spPr bwMode="auto">
          <a:xfrm>
            <a:off x="1767681" y="915204"/>
            <a:ext cx="86566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ru-RU" altLang="ru-RU" sz="2400" b="1" i="1" dirty="0"/>
              <a:t>1. Индукция магнитного поля бесконечно длинного прямого проводника с током</a:t>
            </a:r>
            <a:r>
              <a:rPr lang="ru-RU" altLang="ru-RU" sz="2400" dirty="0"/>
              <a:t> </a:t>
            </a:r>
          </a:p>
        </p:txBody>
      </p:sp>
      <p:pic>
        <p:nvPicPr>
          <p:cNvPr id="461857" name="Рисунок 764" descr="Магнитное поле прямолинейного проводника с током. ">
            <a:extLst>
              <a:ext uri="{FF2B5EF4-FFF2-40B4-BE49-F238E27FC236}">
                <a16:creationId xmlns:a16="http://schemas.microsoft.com/office/drawing/2014/main" id="{3FA9BF38-0D9E-5BF4-25FD-B172E04DF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890" y="4403111"/>
            <a:ext cx="3715505" cy="238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58" name="Рисунок 218" descr="Описание: Рис 6-6">
            <a:extLst>
              <a:ext uri="{FF2B5EF4-FFF2-40B4-BE49-F238E27FC236}">
                <a16:creationId xmlns:a16="http://schemas.microsoft.com/office/drawing/2014/main" id="{5165CBF6-44FC-31A4-30D4-78D7C1C07621}"/>
              </a:ext>
            </a:extLst>
          </p:cNvPr>
          <p:cNvPicPr>
            <a:picLocks noChangeAspect="1" noChangeArrowheads="1"/>
          </p:cNvPicPr>
          <p:nvPr/>
        </p:nvPicPr>
        <p:blipFill>
          <a:blip r:embed="rId4">
            <a:lum bright="-34000" contrast="34000"/>
            <a:extLst>
              <a:ext uri="{28A0092B-C50C-407E-A947-70E740481C1C}">
                <a14:useLocalDpi xmlns:a14="http://schemas.microsoft.com/office/drawing/2010/main" val="0"/>
              </a:ext>
            </a:extLst>
          </a:blip>
          <a:srcRect/>
          <a:stretch>
            <a:fillRect/>
          </a:stretch>
        </p:blipFill>
        <p:spPr bwMode="auto">
          <a:xfrm>
            <a:off x="783265" y="1458696"/>
            <a:ext cx="2560967" cy="43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59" name="Picture 35">
            <a:extLst>
              <a:ext uri="{FF2B5EF4-FFF2-40B4-BE49-F238E27FC236}">
                <a16:creationId xmlns:a16="http://schemas.microsoft.com/office/drawing/2014/main" id="{9B86E461-4EF1-E74F-38CD-350E9C33B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98" y="1950252"/>
            <a:ext cx="1323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60" name="Picture 36">
            <a:extLst>
              <a:ext uri="{FF2B5EF4-FFF2-40B4-BE49-F238E27FC236}">
                <a16:creationId xmlns:a16="http://schemas.microsoft.com/office/drawing/2014/main" id="{1DBC104F-7DD9-049A-C33A-0934A17E7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8620" y="1926439"/>
            <a:ext cx="20891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61" name="Picture 37">
            <a:extLst>
              <a:ext uri="{FF2B5EF4-FFF2-40B4-BE49-F238E27FC236}">
                <a16:creationId xmlns:a16="http://schemas.microsoft.com/office/drawing/2014/main" id="{2EEBBE12-3C85-D2F2-E37E-31E7F3873C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3643" y="3013128"/>
            <a:ext cx="54006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62" name="Picture 38">
            <a:extLst>
              <a:ext uri="{FF2B5EF4-FFF2-40B4-BE49-F238E27FC236}">
                <a16:creationId xmlns:a16="http://schemas.microsoft.com/office/drawing/2014/main" id="{43BF6A8D-D76D-3435-EBDC-A335142F51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7005" y="4320903"/>
            <a:ext cx="42481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63" name="Picture 39">
            <a:extLst>
              <a:ext uri="{FF2B5EF4-FFF2-40B4-BE49-F238E27FC236}">
                <a16:creationId xmlns:a16="http://schemas.microsoft.com/office/drawing/2014/main" id="{8DCC23A0-AB83-56CD-02C8-EBC8EE13B6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3876" y="5593285"/>
            <a:ext cx="15128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0" name="Rectangle 4">
            <a:extLst>
              <a:ext uri="{FF2B5EF4-FFF2-40B4-BE49-F238E27FC236}">
                <a16:creationId xmlns:a16="http://schemas.microsoft.com/office/drawing/2014/main" id="{849A08B3-5526-509C-579C-9DDC1B85F81C}"/>
              </a:ext>
            </a:extLst>
          </p:cNvPr>
          <p:cNvSpPr>
            <a:spLocks noChangeArrowheads="1"/>
          </p:cNvSpPr>
          <p:nvPr/>
        </p:nvSpPr>
        <p:spPr bwMode="auto">
          <a:xfrm>
            <a:off x="1581073" y="119452"/>
            <a:ext cx="96045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400" b="1" i="1" dirty="0"/>
              <a:t>2.  Индукция магнитного поля прямого проводника конечной длины</a:t>
            </a:r>
          </a:p>
        </p:txBody>
      </p:sp>
      <p:pic>
        <p:nvPicPr>
          <p:cNvPr id="587781" name="Picture 5">
            <a:extLst>
              <a:ext uri="{FF2B5EF4-FFF2-40B4-BE49-F238E27FC236}">
                <a16:creationId xmlns:a16="http://schemas.microsoft.com/office/drawing/2014/main" id="{F8093F73-C8EE-7021-9E79-AFD22198B4FC}"/>
              </a:ext>
            </a:extLst>
          </p:cNvPr>
          <p:cNvPicPr>
            <a:picLocks noChangeAspect="1" noChangeArrowheads="1"/>
          </p:cNvPicPr>
          <p:nvPr/>
        </p:nvPicPr>
        <p:blipFill>
          <a:blip r:embed="rId2">
            <a:lum bright="-28000" contrast="34000"/>
            <a:extLst>
              <a:ext uri="{28A0092B-C50C-407E-A947-70E740481C1C}">
                <a14:useLocalDpi xmlns:a14="http://schemas.microsoft.com/office/drawing/2010/main" val="0"/>
              </a:ext>
            </a:extLst>
          </a:blip>
          <a:srcRect/>
          <a:stretch>
            <a:fillRect/>
          </a:stretch>
        </p:blipFill>
        <p:spPr bwMode="auto">
          <a:xfrm>
            <a:off x="984249" y="966863"/>
            <a:ext cx="3311524" cy="56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782" name="Picture 6">
            <a:extLst>
              <a:ext uri="{FF2B5EF4-FFF2-40B4-BE49-F238E27FC236}">
                <a16:creationId xmlns:a16="http://schemas.microsoft.com/office/drawing/2014/main" id="{57BD30E5-C180-14D8-EA7F-277A99CCB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162" y="900835"/>
            <a:ext cx="6418310" cy="98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784" name="Rectangle 8">
            <a:extLst>
              <a:ext uri="{FF2B5EF4-FFF2-40B4-BE49-F238E27FC236}">
                <a16:creationId xmlns:a16="http://schemas.microsoft.com/office/drawing/2014/main" id="{35C8A355-97BF-0722-4266-38D79812900F}"/>
              </a:ext>
            </a:extLst>
          </p:cNvPr>
          <p:cNvSpPr>
            <a:spLocks noChangeArrowheads="1"/>
          </p:cNvSpPr>
          <p:nvPr/>
        </p:nvSpPr>
        <p:spPr bwMode="auto">
          <a:xfrm>
            <a:off x="4634042" y="3429000"/>
            <a:ext cx="652436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dirty="0"/>
              <a:t>При симметричном расположении концов проводника относительно точки, в которой определяется магнитная индукция </a:t>
            </a:r>
          </a:p>
        </p:txBody>
      </p:sp>
      <p:pic>
        <p:nvPicPr>
          <p:cNvPr id="587785" name="Picture 9">
            <a:extLst>
              <a:ext uri="{FF2B5EF4-FFF2-40B4-BE49-F238E27FC236}">
                <a16:creationId xmlns:a16="http://schemas.microsoft.com/office/drawing/2014/main" id="{14906B6D-41D6-B4C3-B681-DB806BADC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4" y="4581526"/>
            <a:ext cx="35274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786" name="Rectangle 10">
            <a:extLst>
              <a:ext uri="{FF2B5EF4-FFF2-40B4-BE49-F238E27FC236}">
                <a16:creationId xmlns:a16="http://schemas.microsoft.com/office/drawing/2014/main" id="{4599BC39-F0E0-8E53-D5C9-299032AF2F8D}"/>
              </a:ext>
            </a:extLst>
          </p:cNvPr>
          <p:cNvSpPr>
            <a:spLocks noChangeArrowheads="1"/>
          </p:cNvSpPr>
          <p:nvPr/>
        </p:nvSpPr>
        <p:spPr bwMode="auto">
          <a:xfrm>
            <a:off x="6383339" y="5124933"/>
            <a:ext cx="15128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ru-RU" altLang="ru-RU" sz="2000" dirty="0"/>
              <a:t>поэтому </a:t>
            </a:r>
          </a:p>
        </p:txBody>
      </p:sp>
      <p:pic>
        <p:nvPicPr>
          <p:cNvPr id="587787" name="Picture 11">
            <a:extLst>
              <a:ext uri="{FF2B5EF4-FFF2-40B4-BE49-F238E27FC236}">
                <a16:creationId xmlns:a16="http://schemas.microsoft.com/office/drawing/2014/main" id="{FA108E68-6F76-DC64-4BB3-CF76D0B2A9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9383" y="5724218"/>
            <a:ext cx="216058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Рисунок 2">
            <a:extLst>
              <a:ext uri="{FF2B5EF4-FFF2-40B4-BE49-F238E27FC236}">
                <a16:creationId xmlns:a16="http://schemas.microsoft.com/office/drawing/2014/main" id="{98858013-09E9-9E3D-20C3-C113DBE824F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742768" y="2225632"/>
            <a:ext cx="3385355" cy="8366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a:extLst>
              <a:ext uri="{FF2B5EF4-FFF2-40B4-BE49-F238E27FC236}">
                <a16:creationId xmlns:a16="http://schemas.microsoft.com/office/drawing/2014/main" id="{0996E2BE-8873-ED19-5720-84EBA227A6A1}"/>
              </a:ext>
            </a:extLst>
          </p:cNvPr>
          <p:cNvSpPr>
            <a:spLocks noGrp="1" noChangeArrowheads="1"/>
          </p:cNvSpPr>
          <p:nvPr>
            <p:ph type="title"/>
          </p:nvPr>
        </p:nvSpPr>
        <p:spPr>
          <a:xfrm>
            <a:off x="2379664" y="-34205"/>
            <a:ext cx="8585199" cy="765175"/>
          </a:xfrm>
        </p:spPr>
        <p:txBody>
          <a:bodyPr>
            <a:normAutofit/>
          </a:bodyPr>
          <a:lstStyle/>
          <a:p>
            <a:r>
              <a:rPr lang="ru-RU" altLang="ru-RU" sz="2400" b="1" i="1" dirty="0">
                <a:solidFill>
                  <a:srgbClr val="000000"/>
                </a:solidFill>
                <a:cs typeface="Times New Roman" panose="02020603050405020304" pitchFamily="18" charset="0"/>
              </a:rPr>
              <a:t>3</a:t>
            </a:r>
            <a:r>
              <a:rPr lang="ru-RU" altLang="ru-RU" sz="2400" b="1" i="1" dirty="0">
                <a:solidFill>
                  <a:srgbClr val="000000"/>
                </a:solidFill>
              </a:rPr>
              <a:t>.</a:t>
            </a:r>
            <a:r>
              <a:rPr lang="ru-RU" altLang="ru-RU" sz="2400" b="1" i="1" dirty="0">
                <a:solidFill>
                  <a:srgbClr val="000000"/>
                </a:solidFill>
                <a:cs typeface="Times New Roman" panose="02020603050405020304" pitchFamily="18" charset="0"/>
              </a:rPr>
              <a:t> Индукция магнитного поля кругового витка с током</a:t>
            </a:r>
          </a:p>
        </p:txBody>
      </p:sp>
      <p:pic>
        <p:nvPicPr>
          <p:cNvPr id="588804" name="Picture 4">
            <a:extLst>
              <a:ext uri="{FF2B5EF4-FFF2-40B4-BE49-F238E27FC236}">
                <a16:creationId xmlns:a16="http://schemas.microsoft.com/office/drawing/2014/main" id="{8E495B74-4B2E-1A89-29C7-4991F4A0452A}"/>
              </a:ext>
            </a:extLst>
          </p:cNvPr>
          <p:cNvPicPr>
            <a:picLocks noChangeAspect="1" noChangeArrowheads="1"/>
          </p:cNvPicPr>
          <p:nvPr/>
        </p:nvPicPr>
        <p:blipFill>
          <a:blip r:embed="rId2">
            <a:lum bright="-32000" contrast="44000"/>
            <a:extLst>
              <a:ext uri="{28A0092B-C50C-407E-A947-70E740481C1C}">
                <a14:useLocalDpi xmlns:a14="http://schemas.microsoft.com/office/drawing/2010/main" val="0"/>
              </a:ext>
            </a:extLst>
          </a:blip>
          <a:srcRect/>
          <a:stretch>
            <a:fillRect/>
          </a:stretch>
        </p:blipFill>
        <p:spPr bwMode="auto">
          <a:xfrm>
            <a:off x="1524000" y="549276"/>
            <a:ext cx="52197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05" name="Picture 5">
            <a:extLst>
              <a:ext uri="{FF2B5EF4-FFF2-40B4-BE49-F238E27FC236}">
                <a16:creationId xmlns:a16="http://schemas.microsoft.com/office/drawing/2014/main" id="{10691ED6-D4E5-EB47-837A-52637FDA0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3" y="706596"/>
            <a:ext cx="44656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06" name="Picture 6">
            <a:extLst>
              <a:ext uri="{FF2B5EF4-FFF2-40B4-BE49-F238E27FC236}">
                <a16:creationId xmlns:a16="http://schemas.microsoft.com/office/drawing/2014/main" id="{D23CF52C-A58E-EE72-FDF5-046614FE7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4" y="1557338"/>
            <a:ext cx="11525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07" name="Picture 7">
            <a:extLst>
              <a:ext uri="{FF2B5EF4-FFF2-40B4-BE49-F238E27FC236}">
                <a16:creationId xmlns:a16="http://schemas.microsoft.com/office/drawing/2014/main" id="{02A2F9BD-678C-9B1B-07F4-B01AABA387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588" y="1557338"/>
            <a:ext cx="22669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08" name="Picture 8">
            <a:extLst>
              <a:ext uri="{FF2B5EF4-FFF2-40B4-BE49-F238E27FC236}">
                <a16:creationId xmlns:a16="http://schemas.microsoft.com/office/drawing/2014/main" id="{5BC75B53-28DC-4C88-D0B3-CCF6CA7F9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6" y="2276476"/>
            <a:ext cx="1152525"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09" name="Picture 9">
            <a:extLst>
              <a:ext uri="{FF2B5EF4-FFF2-40B4-BE49-F238E27FC236}">
                <a16:creationId xmlns:a16="http://schemas.microsoft.com/office/drawing/2014/main" id="{C0797AFC-203A-1092-A0CA-892103AFE9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3068639"/>
            <a:ext cx="42497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0" name="Picture 10">
            <a:extLst>
              <a:ext uri="{FF2B5EF4-FFF2-40B4-BE49-F238E27FC236}">
                <a16:creationId xmlns:a16="http://schemas.microsoft.com/office/drawing/2014/main" id="{D6A87936-895A-BAA9-C3BA-B37CCE3DB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9601" y="2997200"/>
            <a:ext cx="12239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1" name="Picture 11">
            <a:extLst>
              <a:ext uri="{FF2B5EF4-FFF2-40B4-BE49-F238E27FC236}">
                <a16:creationId xmlns:a16="http://schemas.microsoft.com/office/drawing/2014/main" id="{1D62BA1C-32F7-E400-4662-F75CB02C68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9825" y="3068639"/>
            <a:ext cx="17287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2" name="Picture 12">
            <a:extLst>
              <a:ext uri="{FF2B5EF4-FFF2-40B4-BE49-F238E27FC236}">
                <a16:creationId xmlns:a16="http://schemas.microsoft.com/office/drawing/2014/main" id="{BEF1C1EF-4665-DC0B-1AEB-A888FC5493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4825" y="3860800"/>
            <a:ext cx="7488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3" name="Picture 13">
            <a:extLst>
              <a:ext uri="{FF2B5EF4-FFF2-40B4-BE49-F238E27FC236}">
                <a16:creationId xmlns:a16="http://schemas.microsoft.com/office/drawing/2014/main" id="{7CFE6F28-1FA4-1ABB-6180-BAA2CF7320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8" y="5157788"/>
            <a:ext cx="10795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4" name="Picture 14">
            <a:extLst>
              <a:ext uri="{FF2B5EF4-FFF2-40B4-BE49-F238E27FC236}">
                <a16:creationId xmlns:a16="http://schemas.microsoft.com/office/drawing/2014/main" id="{97FCFC33-6EDF-307B-4F62-B4DF1DCE39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76" y="4941889"/>
            <a:ext cx="4537075"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15" name="Picture 15">
            <a:extLst>
              <a:ext uri="{FF2B5EF4-FFF2-40B4-BE49-F238E27FC236}">
                <a16:creationId xmlns:a16="http://schemas.microsoft.com/office/drawing/2014/main" id="{670344D3-FCF2-490F-A5FB-04E4F13EB7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4406" y="4889500"/>
            <a:ext cx="2881313" cy="102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16" name="Rectangle 16">
            <a:extLst>
              <a:ext uri="{FF2B5EF4-FFF2-40B4-BE49-F238E27FC236}">
                <a16:creationId xmlns:a16="http://schemas.microsoft.com/office/drawing/2014/main" id="{7E031D02-5DC5-45DD-58ED-BB3E28AAA91B}"/>
              </a:ext>
            </a:extLst>
          </p:cNvPr>
          <p:cNvSpPr>
            <a:spLocks noChangeArrowheads="1"/>
          </p:cNvSpPr>
          <p:nvPr/>
        </p:nvSpPr>
        <p:spPr bwMode="auto">
          <a:xfrm>
            <a:off x="1847850" y="6308724"/>
            <a:ext cx="61928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ru-RU" altLang="ru-RU" sz="2000" dirty="0"/>
              <a:t>В центре витка </a:t>
            </a:r>
            <a:r>
              <a:rPr lang="ru-RU" altLang="ru-RU" sz="2000" i="1" dirty="0"/>
              <a:t>а</a:t>
            </a:r>
            <a:r>
              <a:rPr lang="ru-RU" altLang="ru-RU" sz="2000" dirty="0"/>
              <a:t>=0, поэтому индукция в центре витка</a:t>
            </a:r>
          </a:p>
        </p:txBody>
      </p:sp>
      <p:pic>
        <p:nvPicPr>
          <p:cNvPr id="588817" name="Picture 17">
            <a:extLst>
              <a:ext uri="{FF2B5EF4-FFF2-40B4-BE49-F238E27FC236}">
                <a16:creationId xmlns:a16="http://schemas.microsoft.com/office/drawing/2014/main" id="{05044323-C97B-A7E5-B2C7-AA58A206FE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5612" y="6072186"/>
            <a:ext cx="13684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9" name="Rectangle 5">
            <a:extLst>
              <a:ext uri="{FF2B5EF4-FFF2-40B4-BE49-F238E27FC236}">
                <a16:creationId xmlns:a16="http://schemas.microsoft.com/office/drawing/2014/main" id="{84DFDF7A-1207-106C-D2F2-1C39356CA065}"/>
              </a:ext>
            </a:extLst>
          </p:cNvPr>
          <p:cNvSpPr>
            <a:spLocks noChangeArrowheads="1"/>
          </p:cNvSpPr>
          <p:nvPr/>
        </p:nvSpPr>
        <p:spPr bwMode="auto">
          <a:xfrm>
            <a:off x="2247542" y="132853"/>
            <a:ext cx="89415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400" b="1" i="1" dirty="0"/>
              <a:t>4. Сила взаимодействия параллельных проводов с токами </a:t>
            </a:r>
          </a:p>
        </p:txBody>
      </p:sp>
      <p:pic>
        <p:nvPicPr>
          <p:cNvPr id="589832" name="Picture 8">
            <a:extLst>
              <a:ext uri="{FF2B5EF4-FFF2-40B4-BE49-F238E27FC236}">
                <a16:creationId xmlns:a16="http://schemas.microsoft.com/office/drawing/2014/main" id="{E0860FDC-BF2E-CF3A-28F6-4EAB060CA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522" y="3788876"/>
            <a:ext cx="216058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833" name="Picture 9">
            <a:extLst>
              <a:ext uri="{FF2B5EF4-FFF2-40B4-BE49-F238E27FC236}">
                <a16:creationId xmlns:a16="http://schemas.microsoft.com/office/drawing/2014/main" id="{649F1142-C7AB-E044-A5FD-8111889FE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232" y="2611438"/>
            <a:ext cx="21605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834" name="Rectangle 10">
            <a:extLst>
              <a:ext uri="{FF2B5EF4-FFF2-40B4-BE49-F238E27FC236}">
                <a16:creationId xmlns:a16="http://schemas.microsoft.com/office/drawing/2014/main" id="{19160402-77D5-8FF1-5DED-C2A2A05174C9}"/>
              </a:ext>
            </a:extLst>
          </p:cNvPr>
          <p:cNvSpPr>
            <a:spLocks noChangeArrowheads="1"/>
          </p:cNvSpPr>
          <p:nvPr/>
        </p:nvSpPr>
        <p:spPr bwMode="auto">
          <a:xfrm>
            <a:off x="1527757" y="5888953"/>
            <a:ext cx="65166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ru-RU" altLang="ru-RU" sz="2000" dirty="0"/>
              <a:t>Можно получить силу Ампера, действующую на единицу длины проводника</a:t>
            </a:r>
          </a:p>
        </p:txBody>
      </p:sp>
      <p:pic>
        <p:nvPicPr>
          <p:cNvPr id="589835" name="Picture 11">
            <a:extLst>
              <a:ext uri="{FF2B5EF4-FFF2-40B4-BE49-F238E27FC236}">
                <a16:creationId xmlns:a16="http://schemas.microsoft.com/office/drawing/2014/main" id="{B4BA8754-0BD7-887A-AC8A-90E021EE4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207" y="5771177"/>
            <a:ext cx="20875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838" name="Rectangle 14">
            <a:extLst>
              <a:ext uri="{FF2B5EF4-FFF2-40B4-BE49-F238E27FC236}">
                <a16:creationId xmlns:a16="http://schemas.microsoft.com/office/drawing/2014/main" id="{C9C51494-0DDF-B0C2-CE97-B1521EC876E0}"/>
              </a:ext>
            </a:extLst>
          </p:cNvPr>
          <p:cNvSpPr>
            <a:spLocks noChangeArrowheads="1"/>
          </p:cNvSpPr>
          <p:nvPr/>
        </p:nvSpPr>
        <p:spPr bwMode="auto">
          <a:xfrm>
            <a:off x="1343026"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pic>
        <p:nvPicPr>
          <p:cNvPr id="3" name="Рисунок 2">
            <a:extLst>
              <a:ext uri="{FF2B5EF4-FFF2-40B4-BE49-F238E27FC236}">
                <a16:creationId xmlns:a16="http://schemas.microsoft.com/office/drawing/2014/main" id="{3A9E168F-73F7-DE08-1338-45B633C06E8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123030" y="1530878"/>
            <a:ext cx="1766993" cy="853030"/>
          </a:xfrm>
          <a:prstGeom prst="rect">
            <a:avLst/>
          </a:prstGeom>
        </p:spPr>
      </p:pic>
      <p:pic>
        <p:nvPicPr>
          <p:cNvPr id="4" name="Рисунок 3">
            <a:extLst>
              <a:ext uri="{FF2B5EF4-FFF2-40B4-BE49-F238E27FC236}">
                <a16:creationId xmlns:a16="http://schemas.microsoft.com/office/drawing/2014/main" id="{8A87AEA7-2C34-692D-93EB-F0A3622FF54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17154" y="916132"/>
            <a:ext cx="7537894" cy="46564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a:extLst>
              <a:ext uri="{FF2B5EF4-FFF2-40B4-BE49-F238E27FC236}">
                <a16:creationId xmlns:a16="http://schemas.microsoft.com/office/drawing/2014/main" id="{CE94590F-7B6F-AF64-A54D-EE82BF30BAF3}"/>
              </a:ext>
            </a:extLst>
          </p:cNvPr>
          <p:cNvSpPr>
            <a:spLocks noGrp="1" noChangeArrowheads="1"/>
          </p:cNvSpPr>
          <p:nvPr>
            <p:ph type="title"/>
          </p:nvPr>
        </p:nvSpPr>
        <p:spPr>
          <a:xfrm>
            <a:off x="688258" y="0"/>
            <a:ext cx="10872020" cy="885827"/>
          </a:xfrm>
        </p:spPr>
        <p:txBody>
          <a:bodyPr/>
          <a:lstStyle/>
          <a:p>
            <a:pPr algn="ctr"/>
            <a:r>
              <a:rPr lang="ru-RU" altLang="ru-RU" sz="2800" b="1" dirty="0">
                <a:solidFill>
                  <a:srgbClr val="008000"/>
                </a:solidFill>
                <a:ea typeface="Times New Roman" panose="02020603050405020304" pitchFamily="18" charset="0"/>
                <a:cs typeface="Helvetica-Bold"/>
              </a:rPr>
              <a:t>Магнитная постоянная. Единицы магнитной индукции и</a:t>
            </a:r>
            <a:r>
              <a:rPr lang="ru-RU" altLang="ru-RU" sz="2800" b="1" dirty="0">
                <a:solidFill>
                  <a:srgbClr val="008000"/>
                </a:solidFill>
                <a:ea typeface="Helvetica-Bold"/>
                <a:cs typeface="Helvetica-Bold"/>
              </a:rPr>
              <a:t> </a:t>
            </a:r>
            <a:r>
              <a:rPr lang="ru-RU" altLang="ru-RU" sz="2800" b="1" dirty="0">
                <a:solidFill>
                  <a:srgbClr val="008000"/>
                </a:solidFill>
                <a:cs typeface="Times New Roman" panose="02020603050405020304" pitchFamily="18" charset="0"/>
              </a:rPr>
              <a:t>напряженности магнитного поля</a:t>
            </a:r>
          </a:p>
        </p:txBody>
      </p:sp>
      <p:sp>
        <p:nvSpPr>
          <p:cNvPr id="591876" name="Rectangle 4">
            <a:extLst>
              <a:ext uri="{FF2B5EF4-FFF2-40B4-BE49-F238E27FC236}">
                <a16:creationId xmlns:a16="http://schemas.microsoft.com/office/drawing/2014/main" id="{2BEAC8FA-E94B-0AAD-3EAE-D19D160BFF86}"/>
              </a:ext>
            </a:extLst>
          </p:cNvPr>
          <p:cNvSpPr>
            <a:spLocks noChangeArrowheads="1"/>
          </p:cNvSpPr>
          <p:nvPr/>
        </p:nvSpPr>
        <p:spPr bwMode="auto">
          <a:xfrm>
            <a:off x="466827" y="955674"/>
            <a:ext cx="114742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ru-RU" altLang="ru-RU" sz="2400" dirty="0"/>
              <a:t>Если два параллельных проводника с током находятся в вакууме, то</a:t>
            </a:r>
          </a:p>
          <a:p>
            <a:pPr algn="ctr"/>
            <a:r>
              <a:rPr lang="ru-RU" altLang="ru-RU" sz="2400" dirty="0"/>
              <a:t>сила взаимодействия на единицу длины проводника равна</a:t>
            </a:r>
          </a:p>
        </p:txBody>
      </p:sp>
      <p:pic>
        <p:nvPicPr>
          <p:cNvPr id="591877" name="Picture 5">
            <a:extLst>
              <a:ext uri="{FF2B5EF4-FFF2-40B4-BE49-F238E27FC236}">
                <a16:creationId xmlns:a16="http://schemas.microsoft.com/office/drawing/2014/main" id="{81A38C5D-41C4-775F-7CB7-D57CDEE3A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74" y="1917701"/>
            <a:ext cx="20891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9" name="Rectangle 7">
            <a:extLst>
              <a:ext uri="{FF2B5EF4-FFF2-40B4-BE49-F238E27FC236}">
                <a16:creationId xmlns:a16="http://schemas.microsoft.com/office/drawing/2014/main" id="{158771DC-97EF-F8BD-094F-31FE25F3BD55}"/>
              </a:ext>
            </a:extLst>
          </p:cNvPr>
          <p:cNvSpPr>
            <a:spLocks noChangeArrowheads="1"/>
          </p:cNvSpPr>
          <p:nvPr/>
        </p:nvSpPr>
        <p:spPr bwMode="auto">
          <a:xfrm>
            <a:off x="465585" y="2845980"/>
            <a:ext cx="108290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dirty="0">
                <a:latin typeface="Times New Roman" panose="02020603050405020304" pitchFamily="18" charset="0"/>
                <a:ea typeface="Times New Roman" panose="02020603050405020304" pitchFamily="18" charset="0"/>
                <a:cs typeface="Times-Roman" charset="-128"/>
              </a:rPr>
              <a:t>Для нахождения числового значения μ</a:t>
            </a:r>
            <a:r>
              <a:rPr lang="ru-RU" altLang="ru-RU" sz="2000" baseline="-18000" dirty="0">
                <a:latin typeface="Times New Roman" panose="02020603050405020304" pitchFamily="18" charset="0"/>
                <a:ea typeface="Times New Roman" panose="02020603050405020304" pitchFamily="18" charset="0"/>
                <a:cs typeface="Times-Roman" charset="-128"/>
              </a:rPr>
              <a:t>0</a:t>
            </a:r>
            <a:r>
              <a:rPr lang="ru-RU" altLang="ru-RU" sz="2000" dirty="0">
                <a:latin typeface="Times New Roman" panose="02020603050405020304" pitchFamily="18" charset="0"/>
                <a:ea typeface="Times New Roman" panose="02020603050405020304" pitchFamily="18" charset="0"/>
                <a:cs typeface="Times-Roman" charset="-128"/>
              </a:rPr>
              <a:t> воспользуемся старым определением силы  тока 1 Ампер,</a:t>
            </a:r>
            <a:r>
              <a:rPr lang="ru-RU" altLang="ru-RU" sz="2000" dirty="0">
                <a:latin typeface="Times New Roman" panose="02020603050405020304" pitchFamily="18" charset="0"/>
                <a:ea typeface="Times-Roman" charset="-128"/>
              </a:rPr>
              <a:t> </a:t>
            </a:r>
            <a:r>
              <a:rPr lang="ru-RU" altLang="ru-RU" sz="2000" dirty="0">
                <a:latin typeface="Times New Roman" panose="02020603050405020304" pitchFamily="18" charset="0"/>
                <a:ea typeface="Times New Roman" panose="02020603050405020304" pitchFamily="18" charset="0"/>
                <a:cs typeface="Times-Roman" charset="-128"/>
              </a:rPr>
              <a:t>согласно которому </a:t>
            </a:r>
            <a:r>
              <a:rPr lang="en-US" altLang="ru-RU" sz="2000" i="1" dirty="0" err="1">
                <a:latin typeface="Times New Roman" panose="02020603050405020304" pitchFamily="18" charset="0"/>
                <a:ea typeface="Times-Roman" charset="-128"/>
              </a:rPr>
              <a:t>dF</a:t>
            </a:r>
            <a:r>
              <a:rPr lang="ru-RU" altLang="ru-RU" sz="2000" i="1" dirty="0">
                <a:latin typeface="Times New Roman" panose="02020603050405020304" pitchFamily="18" charset="0"/>
                <a:ea typeface="Times-Roman" charset="-128"/>
              </a:rPr>
              <a:t>/</a:t>
            </a:r>
            <a:r>
              <a:rPr lang="en-US" altLang="ru-RU" sz="2000" i="1" dirty="0">
                <a:latin typeface="Times New Roman" panose="02020603050405020304" pitchFamily="18" charset="0"/>
                <a:ea typeface="Times-Roman" charset="-128"/>
              </a:rPr>
              <a:t>dl</a:t>
            </a:r>
            <a:r>
              <a:rPr lang="ru-RU" altLang="ru-RU" sz="2000" dirty="0">
                <a:latin typeface="Times New Roman" panose="02020603050405020304" pitchFamily="18" charset="0"/>
                <a:cs typeface="Times New Roman" panose="02020603050405020304" pitchFamily="18" charset="0"/>
              </a:rPr>
              <a:t>= 2 •10</a:t>
            </a:r>
            <a:r>
              <a:rPr lang="ru-RU" altLang="ru-RU" sz="2000" dirty="0">
                <a:latin typeface="Times New Roman" panose="02020603050405020304" pitchFamily="18" charset="0"/>
                <a:ea typeface="Times-Roman" charset="-128"/>
              </a:rPr>
              <a:t> </a:t>
            </a:r>
            <a:r>
              <a:rPr lang="ru-RU" altLang="ru-RU" sz="2000" baseline="30000" dirty="0">
                <a:latin typeface="Times New Roman" panose="02020603050405020304" pitchFamily="18" charset="0"/>
                <a:ea typeface="Times-Roman" charset="-128"/>
              </a:rPr>
              <a:t>-7</a:t>
            </a:r>
            <a:r>
              <a:rPr lang="ru-RU" altLang="ru-RU" sz="2000" dirty="0">
                <a:latin typeface="Times New Roman" panose="02020603050405020304" pitchFamily="18" charset="0"/>
                <a:ea typeface="Times-Roman" charset="-128"/>
              </a:rPr>
              <a:t>  </a:t>
            </a:r>
            <a:r>
              <a:rPr lang="ru-RU" altLang="ru-RU" sz="2000" dirty="0">
                <a:latin typeface="Times New Roman" panose="02020603050405020304" pitchFamily="18" charset="0"/>
                <a:cs typeface="Times New Roman" panose="02020603050405020304" pitchFamily="18" charset="0"/>
              </a:rPr>
              <a:t>Н/м</a:t>
            </a:r>
            <a:r>
              <a:rPr lang="ru-RU" altLang="ru-RU" sz="2000" dirty="0">
                <a:latin typeface="Times New Roman" panose="02020603050405020304" pitchFamily="18" charset="0"/>
                <a:ea typeface="Times-Roman" charset="-128"/>
              </a:rPr>
              <a:t> </a:t>
            </a:r>
            <a:r>
              <a:rPr lang="ru-RU" altLang="ru-RU" sz="2000" dirty="0">
                <a:latin typeface="Times New Roman" panose="02020603050405020304" pitchFamily="18" charset="0"/>
                <a:cs typeface="Times New Roman" panose="02020603050405020304" pitchFamily="18" charset="0"/>
              </a:rPr>
              <a:t>при </a:t>
            </a:r>
            <a:r>
              <a:rPr lang="en-US" altLang="ru-RU" sz="2000" i="1" dirty="0">
                <a:latin typeface="Times New Roman" panose="02020603050405020304" pitchFamily="18" charset="0"/>
                <a:ea typeface="Times-Italic" charset="-128"/>
              </a:rPr>
              <a:t>I</a:t>
            </a:r>
            <a:r>
              <a:rPr lang="ru-RU" altLang="ru-RU" sz="2000" i="1" baseline="-30000" dirty="0">
                <a:latin typeface="Times New Roman" panose="02020603050405020304" pitchFamily="18" charset="0"/>
                <a:ea typeface="Times-Italic" charset="-128"/>
              </a:rPr>
              <a:t>1</a:t>
            </a:r>
            <a:r>
              <a:rPr lang="ru-RU" altLang="ru-RU" sz="2000" i="1" dirty="0">
                <a:latin typeface="Times New Roman" panose="02020603050405020304" pitchFamily="18" charset="0"/>
                <a:ea typeface="Times-Italic" charset="-128"/>
              </a:rPr>
              <a:t> = </a:t>
            </a:r>
            <a:r>
              <a:rPr lang="en-US" altLang="ru-RU" sz="2000" i="1" dirty="0">
                <a:latin typeface="Times New Roman" panose="02020603050405020304" pitchFamily="18" charset="0"/>
                <a:ea typeface="Times-Italic" charset="-128"/>
              </a:rPr>
              <a:t>I</a:t>
            </a:r>
            <a:r>
              <a:rPr lang="ru-RU" altLang="ru-RU" sz="2000" i="1" baseline="-30000" dirty="0">
                <a:latin typeface="Times New Roman" panose="02020603050405020304" pitchFamily="18" charset="0"/>
                <a:ea typeface="Times-Italic" charset="-128"/>
              </a:rPr>
              <a:t>2</a:t>
            </a:r>
            <a:r>
              <a:rPr lang="ru-RU" altLang="ru-RU" sz="2000" dirty="0">
                <a:latin typeface="Times New Roman" panose="02020603050405020304" pitchFamily="18" charset="0"/>
                <a:cs typeface="Times New Roman" panose="02020603050405020304" pitchFamily="18" charset="0"/>
              </a:rPr>
              <a:t> и </a:t>
            </a:r>
            <a:r>
              <a:rPr lang="ru-RU" altLang="ru-RU" sz="2000" i="1" dirty="0">
                <a:latin typeface="Times New Roman" panose="02020603050405020304" pitchFamily="18" charset="0"/>
                <a:cs typeface="Times New Roman" panose="02020603050405020304" pitchFamily="18" charset="0"/>
              </a:rPr>
              <a:t>R </a:t>
            </a:r>
            <a:r>
              <a:rPr lang="ru-RU" altLang="ru-RU" sz="2000" i="1" dirty="0">
                <a:latin typeface="Times New Roman" panose="02020603050405020304" pitchFamily="18" charset="0"/>
                <a:ea typeface="Times-Italic" charset="-128"/>
              </a:rPr>
              <a:t>=</a:t>
            </a:r>
            <a:r>
              <a:rPr lang="ru-RU" altLang="ru-RU" sz="2000" dirty="0">
                <a:latin typeface="Times New Roman" panose="02020603050405020304" pitchFamily="18" charset="0"/>
                <a:cs typeface="Times New Roman" panose="02020603050405020304" pitchFamily="18" charset="0"/>
              </a:rPr>
              <a:t>1 м. Подставив</a:t>
            </a:r>
            <a:r>
              <a:rPr lang="ru-RU" altLang="ru-RU" sz="2000" dirty="0">
                <a:latin typeface="Times New Roman" panose="02020603050405020304" pitchFamily="18" charset="0"/>
                <a:ea typeface="Times-Roman" charset="-128"/>
              </a:rPr>
              <a:t> </a:t>
            </a:r>
            <a:r>
              <a:rPr lang="ru-RU" altLang="ru-RU" sz="2000" dirty="0">
                <a:latin typeface="Times New Roman" panose="02020603050405020304" pitchFamily="18" charset="0"/>
                <a:cs typeface="Times New Roman" panose="02020603050405020304" pitchFamily="18" charset="0"/>
              </a:rPr>
              <a:t>эт</a:t>
            </a:r>
            <a:r>
              <a:rPr lang="ru-RU" altLang="ru-RU" sz="2000" dirty="0">
                <a:latin typeface="Times New Roman" panose="02020603050405020304" pitchFamily="18" charset="0"/>
                <a:ea typeface="Times-Roman" charset="-128"/>
              </a:rPr>
              <a:t>и</a:t>
            </a:r>
            <a:r>
              <a:rPr lang="ru-RU" altLang="ru-RU" sz="2000" dirty="0">
                <a:latin typeface="Times New Roman" panose="02020603050405020304" pitchFamily="18" charset="0"/>
                <a:cs typeface="Times New Roman" panose="02020603050405020304" pitchFamily="18" charset="0"/>
              </a:rPr>
              <a:t> значени</a:t>
            </a:r>
            <a:r>
              <a:rPr lang="ru-RU" altLang="ru-RU" sz="2000" dirty="0">
                <a:latin typeface="Times New Roman" panose="02020603050405020304" pitchFamily="18" charset="0"/>
                <a:ea typeface="Times-Roman" charset="-128"/>
              </a:rPr>
              <a:t>я,</a:t>
            </a:r>
            <a:r>
              <a:rPr lang="ru-RU" altLang="ru-RU" sz="2000" dirty="0">
                <a:latin typeface="Times New Roman" panose="02020603050405020304" pitchFamily="18" charset="0"/>
                <a:cs typeface="Times New Roman" panose="02020603050405020304" pitchFamily="18" charset="0"/>
              </a:rPr>
              <a:t> получим</a:t>
            </a:r>
          </a:p>
        </p:txBody>
      </p:sp>
      <p:sp>
        <p:nvSpPr>
          <p:cNvPr id="591881" name="Rectangle 9">
            <a:extLst>
              <a:ext uri="{FF2B5EF4-FFF2-40B4-BE49-F238E27FC236}">
                <a16:creationId xmlns:a16="http://schemas.microsoft.com/office/drawing/2014/main" id="{04EB5517-F004-D9E1-A936-F74001D988AD}"/>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mc:AlternateContent xmlns:mc="http://schemas.openxmlformats.org/markup-compatibility/2006" xmlns:a14="http://schemas.microsoft.com/office/drawing/2010/main">
        <mc:Choice Requires="a14">
          <p:sp>
            <p:nvSpPr>
              <p:cNvPr id="591880" name="Object 8">
                <a:extLst>
                  <a:ext uri="{FF2B5EF4-FFF2-40B4-BE49-F238E27FC236}">
                    <a16:creationId xmlns:a16="http://schemas.microsoft.com/office/drawing/2014/main" id="{E893E7DC-B7FA-5870-1AC4-66A0F89DC913}"/>
                  </a:ext>
                </a:extLst>
              </p:cNvPr>
              <p:cNvSpPr txBox="1"/>
              <p:nvPr/>
            </p:nvSpPr>
            <p:spPr bwMode="auto">
              <a:xfrm>
                <a:off x="3812201" y="4012020"/>
                <a:ext cx="4918843" cy="10024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ru-RU" sz="2400" i="1">
                              <a:solidFill>
                                <a:srgbClr val="000000"/>
                              </a:solidFill>
                              <a:latin typeface="Cambria Math" panose="02040503050406030204" pitchFamily="18" charset="0"/>
                            </a:rPr>
                          </m:ctrlPr>
                        </m:sSubPr>
                        <m:e>
                          <m:r>
                            <a:rPr lang="ru-RU" sz="2400" i="1">
                              <a:solidFill>
                                <a:srgbClr val="000000"/>
                              </a:solidFill>
                              <a:latin typeface="Cambria Math" panose="02040503050406030204" pitchFamily="18" charset="0"/>
                            </a:rPr>
                            <m:t>𝜇</m:t>
                          </m:r>
                        </m:e>
                        <m:sub>
                          <m:r>
                            <a:rPr lang="ru-RU" sz="2400" i="1">
                              <a:solidFill>
                                <a:srgbClr val="000000"/>
                              </a:solidFill>
                              <a:latin typeface="Cambria Math" panose="02040503050406030204" pitchFamily="18" charset="0"/>
                            </a:rPr>
                            <m:t>0</m:t>
                          </m:r>
                        </m:sub>
                      </m:sSub>
                      <m:r>
                        <a:rPr lang="ru-RU" sz="2400" i="1">
                          <a:solidFill>
                            <a:srgbClr val="000000"/>
                          </a:solidFill>
                          <a:latin typeface="Cambria Math" panose="02040503050406030204" pitchFamily="18" charset="0"/>
                        </a:rPr>
                        <m:t>=4</m:t>
                      </m:r>
                      <m:r>
                        <a:rPr lang="ru-RU" sz="2400" i="1">
                          <a:solidFill>
                            <a:srgbClr val="000000"/>
                          </a:solidFill>
                          <a:latin typeface="Cambria Math" panose="02040503050406030204" pitchFamily="18" charset="0"/>
                        </a:rPr>
                        <m:t>𝜋</m:t>
                      </m:r>
                      <m:r>
                        <a:rPr lang="ru-RU" sz="2400" i="1">
                          <a:solidFill>
                            <a:srgbClr val="000000"/>
                          </a:solidFill>
                          <a:latin typeface="Cambria Math" panose="02040503050406030204" pitchFamily="18" charset="0"/>
                        </a:rPr>
                        <m:t>⋅1</m:t>
                      </m:r>
                      <m:sSup>
                        <m:sSupPr>
                          <m:ctrlPr>
                            <a:rPr lang="ru-RU" sz="2400" i="1">
                              <a:solidFill>
                                <a:srgbClr val="000000"/>
                              </a:solidFill>
                              <a:latin typeface="Cambria Math" panose="02040503050406030204" pitchFamily="18" charset="0"/>
                            </a:rPr>
                          </m:ctrlPr>
                        </m:sSupPr>
                        <m:e>
                          <m:r>
                            <a:rPr lang="ru-RU" sz="2400" i="1">
                              <a:solidFill>
                                <a:srgbClr val="000000"/>
                              </a:solidFill>
                              <a:latin typeface="Cambria Math" panose="02040503050406030204" pitchFamily="18" charset="0"/>
                            </a:rPr>
                            <m:t>0</m:t>
                          </m:r>
                        </m:e>
                        <m:sup>
                          <m:r>
                            <a:rPr lang="ru-RU" sz="2400" i="1">
                              <a:solidFill>
                                <a:srgbClr val="000000"/>
                              </a:solidFill>
                              <a:latin typeface="Cambria Math" panose="02040503050406030204" pitchFamily="18" charset="0"/>
                            </a:rPr>
                            <m:t>−7</m:t>
                          </m:r>
                        </m:sup>
                      </m:sSup>
                      <m:r>
                        <a:rPr lang="ru-RU" sz="2400" i="1">
                          <a:solidFill>
                            <a:srgbClr val="000000"/>
                          </a:solidFill>
                          <a:latin typeface="Cambria Math" panose="02040503050406030204" pitchFamily="18" charset="0"/>
                        </a:rPr>
                        <m:t> </m:t>
                      </m:r>
                      <m:f>
                        <m:fPr>
                          <m:ctrlPr>
                            <a:rPr lang="ru-RU" sz="2400" i="1">
                              <a:solidFill>
                                <a:srgbClr val="000000"/>
                              </a:solidFill>
                              <a:latin typeface="Cambria Math" panose="02040503050406030204" pitchFamily="18" charset="0"/>
                            </a:rPr>
                          </m:ctrlPr>
                        </m:fPr>
                        <m:num>
                          <m:r>
                            <a:rPr lang="ru-RU" sz="2400" i="1">
                              <a:solidFill>
                                <a:srgbClr val="000000"/>
                              </a:solidFill>
                              <a:latin typeface="Cambria Math" panose="02040503050406030204" pitchFamily="18" charset="0"/>
                            </a:rPr>
                            <m:t>Н</m:t>
                          </m:r>
                        </m:num>
                        <m:den>
                          <m:sSup>
                            <m:sSupPr>
                              <m:ctrlPr>
                                <a:rPr lang="ru-RU" sz="2400" i="1">
                                  <a:solidFill>
                                    <a:srgbClr val="000000"/>
                                  </a:solidFill>
                                  <a:latin typeface="Cambria Math" panose="02040503050406030204" pitchFamily="18" charset="0"/>
                                </a:rPr>
                              </m:ctrlPr>
                            </m:sSupPr>
                            <m:e>
                              <m:r>
                                <a:rPr lang="ru-RU" sz="2400" i="1">
                                  <a:solidFill>
                                    <a:srgbClr val="000000"/>
                                  </a:solidFill>
                                  <a:latin typeface="Cambria Math" panose="02040503050406030204" pitchFamily="18" charset="0"/>
                                </a:rPr>
                                <m:t>А</m:t>
                              </m:r>
                            </m:e>
                            <m:sup>
                              <m:r>
                                <a:rPr lang="ru-RU" sz="2400" i="1">
                                  <a:solidFill>
                                    <a:srgbClr val="000000"/>
                                  </a:solidFill>
                                  <a:latin typeface="Cambria Math" panose="02040503050406030204" pitchFamily="18" charset="0"/>
                                </a:rPr>
                                <m:t>2</m:t>
                              </m:r>
                            </m:sup>
                          </m:sSup>
                        </m:den>
                      </m:f>
                      <m:r>
                        <a:rPr lang="ru-RU" sz="2400" i="1">
                          <a:solidFill>
                            <a:srgbClr val="000000"/>
                          </a:solidFill>
                          <a:latin typeface="Cambria Math" panose="02040503050406030204" pitchFamily="18" charset="0"/>
                        </a:rPr>
                        <m:t>=4</m:t>
                      </m:r>
                      <m:r>
                        <a:rPr lang="ru-RU" sz="2400" i="1">
                          <a:solidFill>
                            <a:srgbClr val="000000"/>
                          </a:solidFill>
                          <a:latin typeface="Cambria Math" panose="02040503050406030204" pitchFamily="18" charset="0"/>
                        </a:rPr>
                        <m:t>𝜋</m:t>
                      </m:r>
                      <m:r>
                        <a:rPr lang="ru-RU" sz="2400" i="1">
                          <a:solidFill>
                            <a:srgbClr val="000000"/>
                          </a:solidFill>
                          <a:latin typeface="Cambria Math" panose="02040503050406030204" pitchFamily="18" charset="0"/>
                        </a:rPr>
                        <m:t>⋅1</m:t>
                      </m:r>
                      <m:sSup>
                        <m:sSupPr>
                          <m:ctrlPr>
                            <a:rPr lang="ru-RU" sz="2400" i="1">
                              <a:solidFill>
                                <a:srgbClr val="000000"/>
                              </a:solidFill>
                              <a:latin typeface="Cambria Math" panose="02040503050406030204" pitchFamily="18" charset="0"/>
                            </a:rPr>
                          </m:ctrlPr>
                        </m:sSupPr>
                        <m:e>
                          <m:r>
                            <a:rPr lang="ru-RU" sz="2400" i="1">
                              <a:solidFill>
                                <a:srgbClr val="000000"/>
                              </a:solidFill>
                              <a:latin typeface="Cambria Math" panose="02040503050406030204" pitchFamily="18" charset="0"/>
                            </a:rPr>
                            <m:t>0</m:t>
                          </m:r>
                        </m:e>
                        <m:sup>
                          <m:r>
                            <a:rPr lang="ru-RU" sz="2400" i="1">
                              <a:solidFill>
                                <a:srgbClr val="000000"/>
                              </a:solidFill>
                              <a:latin typeface="Cambria Math" panose="02040503050406030204" pitchFamily="18" charset="0"/>
                            </a:rPr>
                            <m:t>−7</m:t>
                          </m:r>
                        </m:sup>
                      </m:sSup>
                      <m:r>
                        <a:rPr lang="ru-RU" sz="2400" i="1">
                          <a:solidFill>
                            <a:srgbClr val="000000"/>
                          </a:solidFill>
                          <a:latin typeface="Cambria Math" panose="02040503050406030204" pitchFamily="18" charset="0"/>
                        </a:rPr>
                        <m:t> </m:t>
                      </m:r>
                      <m:f>
                        <m:fPr>
                          <m:ctrlPr>
                            <a:rPr lang="ru-RU" sz="2400" i="1">
                              <a:solidFill>
                                <a:srgbClr val="000000"/>
                              </a:solidFill>
                              <a:latin typeface="Cambria Math" panose="02040503050406030204" pitchFamily="18" charset="0"/>
                            </a:rPr>
                          </m:ctrlPr>
                        </m:fPr>
                        <m:num>
                          <m:r>
                            <a:rPr lang="ru-RU" sz="2400" i="1">
                              <a:solidFill>
                                <a:srgbClr val="000000"/>
                              </a:solidFill>
                              <a:latin typeface="Cambria Math" panose="02040503050406030204" pitchFamily="18" charset="0"/>
                            </a:rPr>
                            <m:t>Гн</m:t>
                          </m:r>
                        </m:num>
                        <m:den>
                          <m:r>
                            <a:rPr lang="ru-RU" sz="2400" i="1">
                              <a:solidFill>
                                <a:srgbClr val="000000"/>
                              </a:solidFill>
                              <a:latin typeface="Cambria Math" panose="02040503050406030204" pitchFamily="18" charset="0"/>
                            </a:rPr>
                            <m:t>м</m:t>
                          </m:r>
                        </m:den>
                      </m:f>
                    </m:oMath>
                  </m:oMathPara>
                </a14:m>
                <a:endParaRPr lang="ru-RU" sz="2400" dirty="0"/>
              </a:p>
            </p:txBody>
          </p:sp>
        </mc:Choice>
        <mc:Fallback xmlns="">
          <p:sp>
            <p:nvSpPr>
              <p:cNvPr id="591880" name="Object 8">
                <a:extLst>
                  <a:ext uri="{FF2B5EF4-FFF2-40B4-BE49-F238E27FC236}">
                    <a16:creationId xmlns:a16="http://schemas.microsoft.com/office/drawing/2014/main" id="{E893E7DC-B7FA-5870-1AC4-66A0F89DC913}"/>
                  </a:ext>
                </a:extLst>
              </p:cNvPr>
              <p:cNvSpPr txBox="1">
                <a:spLocks noRot="1" noChangeAspect="1" noMove="1" noResize="1" noEditPoints="1" noAdjustHandles="1" noChangeArrowheads="1" noChangeShapeType="1" noTextEdit="1"/>
              </p:cNvSpPr>
              <p:nvPr/>
            </p:nvSpPr>
            <p:spPr bwMode="auto">
              <a:xfrm>
                <a:off x="3812201" y="4012020"/>
                <a:ext cx="4918843" cy="1002488"/>
              </a:xfrm>
              <a:prstGeom prst="rect">
                <a:avLst/>
              </a:prstGeom>
              <a:blipFill>
                <a:blip r:embed="rId3"/>
                <a:stretch>
                  <a:fillRect/>
                </a:stretch>
              </a:blipFill>
            </p:spPr>
            <p:txBody>
              <a:bodyPr/>
              <a:lstStyle/>
              <a:p>
                <a:r>
                  <a:rPr lang="ru-RU">
                    <a:noFill/>
                  </a:rPr>
                  <a:t> </a:t>
                </a:r>
              </a:p>
            </p:txBody>
          </p:sp>
        </mc:Fallback>
      </mc:AlternateContent>
      <p:sp>
        <p:nvSpPr>
          <p:cNvPr id="591883" name="Rectangle 11">
            <a:extLst>
              <a:ext uri="{FF2B5EF4-FFF2-40B4-BE49-F238E27FC236}">
                <a16:creationId xmlns:a16="http://schemas.microsoft.com/office/drawing/2014/main" id="{E6AC97F0-BCC3-08FB-C739-067335E7736E}"/>
              </a:ext>
            </a:extLst>
          </p:cNvPr>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graphicFrame>
        <p:nvGraphicFramePr>
          <p:cNvPr id="591882" name="Object 10">
            <a:extLst>
              <a:ext uri="{FF2B5EF4-FFF2-40B4-BE49-F238E27FC236}">
                <a16:creationId xmlns:a16="http://schemas.microsoft.com/office/drawing/2014/main" id="{301AA197-42D8-0054-BFDB-00F4A37CA598}"/>
              </a:ext>
            </a:extLst>
          </p:cNvPr>
          <p:cNvGraphicFramePr>
            <a:graphicFrameLocks noChangeAspect="1"/>
          </p:cNvGraphicFramePr>
          <p:nvPr/>
        </p:nvGraphicFramePr>
        <p:xfrm>
          <a:off x="3719514" y="5157788"/>
          <a:ext cx="1152525" cy="774700"/>
        </p:xfrm>
        <a:graphic>
          <a:graphicData uri="http://schemas.openxmlformats.org/presentationml/2006/ole">
            <mc:AlternateContent xmlns:mc="http://schemas.openxmlformats.org/markup-compatibility/2006">
              <mc:Choice xmlns:v="urn:schemas-microsoft-com:vml" Requires="v">
                <p:oleObj name="Формула" r:id="rId4" imgW="634725" imgH="431613" progId="Equation.3">
                  <p:embed/>
                </p:oleObj>
              </mc:Choice>
              <mc:Fallback>
                <p:oleObj name="Формула" r:id="rId4" imgW="634725" imgH="431613" progId="Equation.3">
                  <p:embed/>
                  <p:pic>
                    <p:nvPicPr>
                      <p:cNvPr id="591882" name="Object 10">
                        <a:extLst>
                          <a:ext uri="{FF2B5EF4-FFF2-40B4-BE49-F238E27FC236}">
                            <a16:creationId xmlns:a16="http://schemas.microsoft.com/office/drawing/2014/main" id="{301AA197-42D8-0054-BFDB-00F4A37CA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514" y="5157788"/>
                        <a:ext cx="1152525"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1885" name="Rectangle 13">
            <a:extLst>
              <a:ext uri="{FF2B5EF4-FFF2-40B4-BE49-F238E27FC236}">
                <a16:creationId xmlns:a16="http://schemas.microsoft.com/office/drawing/2014/main" id="{FE5BEBE1-390D-0CCA-43C8-FFA3673A83F5}"/>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mc:AlternateContent xmlns:mc="http://schemas.openxmlformats.org/markup-compatibility/2006" xmlns:a14="http://schemas.microsoft.com/office/drawing/2010/main">
        <mc:Choice Requires="a14">
          <p:sp>
            <p:nvSpPr>
              <p:cNvPr id="591884" name="Object 12">
                <a:extLst>
                  <a:ext uri="{FF2B5EF4-FFF2-40B4-BE49-F238E27FC236}">
                    <a16:creationId xmlns:a16="http://schemas.microsoft.com/office/drawing/2014/main" id="{B3C2F54F-A33B-18EC-3ABA-EC75DA53EE57}"/>
                  </a:ext>
                </a:extLst>
              </p:cNvPr>
              <p:cNvSpPr txBox="1"/>
              <p:nvPr/>
            </p:nvSpPr>
            <p:spPr bwMode="auto">
              <a:xfrm>
                <a:off x="5880100" y="5127626"/>
                <a:ext cx="2742790" cy="77469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ru-RU" sz="2400" i="1">
                              <a:solidFill>
                                <a:srgbClr val="000000"/>
                              </a:solidFill>
                              <a:latin typeface="Cambria Math" panose="02040503050406030204" pitchFamily="18" charset="0"/>
                            </a:rPr>
                          </m:ctrlPr>
                        </m:dPr>
                        <m:e>
                          <m:r>
                            <a:rPr lang="ru-RU" sz="2400" i="1">
                              <a:solidFill>
                                <a:srgbClr val="000000"/>
                              </a:solidFill>
                              <a:latin typeface="Cambria Math" panose="02040503050406030204" pitchFamily="18" charset="0"/>
                            </a:rPr>
                            <m:t>𝐵</m:t>
                          </m:r>
                        </m:e>
                      </m:d>
                      <m:r>
                        <a:rPr lang="ru-RU" sz="2400" i="1">
                          <a:solidFill>
                            <a:srgbClr val="000000"/>
                          </a:solidFill>
                          <a:latin typeface="Cambria Math" panose="02040503050406030204" pitchFamily="18" charset="0"/>
                        </a:rPr>
                        <m:t>=Тл=</m:t>
                      </m:r>
                      <m:f>
                        <m:fPr>
                          <m:ctrlPr>
                            <a:rPr lang="ru-RU" sz="2400" i="1">
                              <a:solidFill>
                                <a:srgbClr val="000000"/>
                              </a:solidFill>
                              <a:latin typeface="Cambria Math" panose="02040503050406030204" pitchFamily="18" charset="0"/>
                            </a:rPr>
                          </m:ctrlPr>
                        </m:fPr>
                        <m:num>
                          <m:r>
                            <a:rPr lang="ru-RU" sz="2400" i="1">
                              <a:solidFill>
                                <a:srgbClr val="000000"/>
                              </a:solidFill>
                              <a:latin typeface="Cambria Math" panose="02040503050406030204" pitchFamily="18" charset="0"/>
                            </a:rPr>
                            <m:t>Н</m:t>
                          </m:r>
                        </m:num>
                        <m:den>
                          <m:r>
                            <a:rPr lang="ru-RU" sz="2400" i="1">
                              <a:solidFill>
                                <a:srgbClr val="000000"/>
                              </a:solidFill>
                              <a:latin typeface="Cambria Math" panose="02040503050406030204" pitchFamily="18" charset="0"/>
                            </a:rPr>
                            <m:t>А⋅м</m:t>
                          </m:r>
                        </m:den>
                      </m:f>
                    </m:oMath>
                  </m:oMathPara>
                </a14:m>
                <a:endParaRPr lang="ru-RU" sz="2400" dirty="0"/>
              </a:p>
            </p:txBody>
          </p:sp>
        </mc:Choice>
        <mc:Fallback xmlns="">
          <p:sp>
            <p:nvSpPr>
              <p:cNvPr id="591884" name="Object 12">
                <a:extLst>
                  <a:ext uri="{FF2B5EF4-FFF2-40B4-BE49-F238E27FC236}">
                    <a16:creationId xmlns:a16="http://schemas.microsoft.com/office/drawing/2014/main" id="{B3C2F54F-A33B-18EC-3ABA-EC75DA53EE57}"/>
                  </a:ext>
                </a:extLst>
              </p:cNvPr>
              <p:cNvSpPr txBox="1">
                <a:spLocks noRot="1" noChangeAspect="1" noMove="1" noResize="1" noEditPoints="1" noAdjustHandles="1" noChangeArrowheads="1" noChangeShapeType="1" noTextEdit="1"/>
              </p:cNvSpPr>
              <p:nvPr/>
            </p:nvSpPr>
            <p:spPr bwMode="auto">
              <a:xfrm>
                <a:off x="5880100" y="5127626"/>
                <a:ext cx="2742790" cy="774699"/>
              </a:xfrm>
              <a:prstGeom prst="rect">
                <a:avLst/>
              </a:prstGeom>
              <a:blipFill>
                <a:blip r:embed="rId6"/>
                <a:stretch>
                  <a:fillRect/>
                </a:stretch>
              </a:blipFill>
            </p:spPr>
            <p:txBody>
              <a:bodyPr/>
              <a:lstStyle/>
              <a:p>
                <a:r>
                  <a:rPr lang="ru-RU">
                    <a:noFill/>
                  </a:rPr>
                  <a:t> </a:t>
                </a:r>
              </a:p>
            </p:txBody>
          </p:sp>
        </mc:Fallback>
      </mc:AlternateContent>
      <p:sp>
        <p:nvSpPr>
          <p:cNvPr id="591886" name="Rectangle 14">
            <a:extLst>
              <a:ext uri="{FF2B5EF4-FFF2-40B4-BE49-F238E27FC236}">
                <a16:creationId xmlns:a16="http://schemas.microsoft.com/office/drawing/2014/main" id="{EC12D9B9-C908-4B38-8B33-BC763B1947DF}"/>
              </a:ext>
            </a:extLst>
          </p:cNvPr>
          <p:cNvSpPr>
            <a:spLocks noChangeArrowheads="1"/>
          </p:cNvSpPr>
          <p:nvPr/>
        </p:nvSpPr>
        <p:spPr bwMode="auto">
          <a:xfrm>
            <a:off x="1451127" y="6214195"/>
            <a:ext cx="9640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400" i="1" dirty="0"/>
              <a:t>Единица напряженности магнитного поля — </a:t>
            </a:r>
            <a:r>
              <a:rPr lang="ru-RU" altLang="ru-RU" sz="2400" b="1" i="1" dirty="0"/>
              <a:t>Ампер на метр </a:t>
            </a:r>
            <a:r>
              <a:rPr lang="ru-RU" altLang="ru-RU" sz="2400" dirty="0"/>
              <a:t>(А/м)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802" name="Rectangle 26">
            <a:extLst>
              <a:ext uri="{FF2B5EF4-FFF2-40B4-BE49-F238E27FC236}">
                <a16:creationId xmlns:a16="http://schemas.microsoft.com/office/drawing/2014/main" id="{A7D02652-0712-80A6-805F-22DC2D7B5842}"/>
              </a:ext>
            </a:extLst>
          </p:cNvPr>
          <p:cNvSpPr>
            <a:spLocks noChangeArrowheads="1"/>
          </p:cNvSpPr>
          <p:nvPr/>
        </p:nvSpPr>
        <p:spPr bwMode="auto">
          <a:xfrm>
            <a:off x="1992314" y="288281"/>
            <a:ext cx="7991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auto" latinLnBrk="0" hangingPunct="1">
              <a:lnSpc>
                <a:spcPct val="100000"/>
              </a:lnSpc>
              <a:spcBef>
                <a:spcPts val="0"/>
              </a:spcBef>
              <a:spcAft>
                <a:spcPts val="0"/>
              </a:spcAft>
              <a:buClr>
                <a:prstClr val="black"/>
              </a:buClr>
              <a:buSzTx/>
              <a:buFontTx/>
              <a:buNone/>
              <a:tabLst/>
              <a:defRPr/>
            </a:pPr>
            <a:r>
              <a:rPr kumimoji="0" lang="ru-RU" altLang="ru-RU" sz="2400" b="1" i="0" u="none" strike="noStrike" kern="1200" cap="none" spc="0" normalizeH="0" baseline="0" noProof="0" dirty="0">
                <a:ln>
                  <a:noFill/>
                </a:ln>
                <a:solidFill>
                  <a:srgbClr val="FF9900"/>
                </a:solidFill>
                <a:effectLst/>
                <a:uLnTx/>
                <a:uFillTx/>
                <a:latin typeface="Calibri" panose="020F0502020204030204"/>
                <a:ea typeface="+mn-ea"/>
                <a:cs typeface="+mn-cs"/>
              </a:rPr>
              <a:t>Сила Ампера. Сила Лоренца. Вывод формулы и ее анализ</a:t>
            </a:r>
          </a:p>
        </p:txBody>
      </p:sp>
      <p:sp>
        <p:nvSpPr>
          <p:cNvPr id="459803" name="Rectangle 27">
            <a:extLst>
              <a:ext uri="{FF2B5EF4-FFF2-40B4-BE49-F238E27FC236}">
                <a16:creationId xmlns:a16="http://schemas.microsoft.com/office/drawing/2014/main" id="{44B2244F-2B2B-2E7E-D482-0B648397D1F4}"/>
              </a:ext>
            </a:extLst>
          </p:cNvPr>
          <p:cNvSpPr>
            <a:spLocks noChangeArrowheads="1"/>
          </p:cNvSpPr>
          <p:nvPr/>
        </p:nvSpPr>
        <p:spPr bwMode="auto">
          <a:xfrm>
            <a:off x="1661652" y="1118763"/>
            <a:ext cx="925661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Закон Ампера утверждает, что на элемент с током, помещенный в магнитное поле, действует сила. Но всякий ток есть перемещение заряженных частиц. Естественно предположить, что силы, действующие на проводник с током в магнитном поле, обусловлены силами, действующими на отдельные движущиеся заряды. Этот вывод подтверждается рядом опытов (например, электронный пучок в магнитном поле отклоняется).</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	Найдем выражение для силы, действующей на заряд, движущийся в магнитном поле, исходя из закона Ампера. Для этого в формулу, определяющую элементарную силу Ампера</a:t>
            </a:r>
          </a:p>
        </p:txBody>
      </p:sp>
      <p:pic>
        <p:nvPicPr>
          <p:cNvPr id="459804" name="Picture 28">
            <a:extLst>
              <a:ext uri="{FF2B5EF4-FFF2-40B4-BE49-F238E27FC236}">
                <a16:creationId xmlns:a16="http://schemas.microsoft.com/office/drawing/2014/main" id="{84FBAF1E-07CE-252E-3271-329CEF148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032" y="5086496"/>
            <a:ext cx="19446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805" name="Rectangle 29">
            <a:extLst>
              <a:ext uri="{FF2B5EF4-FFF2-40B4-BE49-F238E27FC236}">
                <a16:creationId xmlns:a16="http://schemas.microsoft.com/office/drawing/2014/main" id="{A55C13D7-A88F-4791-A6BF-7FEFD3CCA923}"/>
              </a:ext>
            </a:extLst>
          </p:cNvPr>
          <p:cNvSpPr>
            <a:spLocks noChangeArrowheads="1"/>
          </p:cNvSpPr>
          <p:nvPr/>
        </p:nvSpPr>
        <p:spPr bwMode="auto">
          <a:xfrm>
            <a:off x="1735496" y="5913716"/>
            <a:ext cx="725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подставим выражение для силы электрического тока</a:t>
            </a:r>
          </a:p>
        </p:txBody>
      </p:sp>
    </p:spTree>
    <p:extLst>
      <p:ext uri="{BB962C8B-B14F-4D97-AF65-F5344CB8AC3E}">
        <p14:creationId xmlns:p14="http://schemas.microsoft.com/office/powerpoint/2010/main" val="366304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617" name="Picture 33">
            <a:extLst>
              <a:ext uri="{FF2B5EF4-FFF2-40B4-BE49-F238E27FC236}">
                <a16:creationId xmlns:a16="http://schemas.microsoft.com/office/drawing/2014/main" id="{EE074BC2-CB9B-00AE-FE56-ABDD3F5DFABE}"/>
              </a:ext>
            </a:extLst>
          </p:cNvPr>
          <p:cNvPicPr>
            <a:picLocks noChangeAspect="1" noChangeArrowheads="1"/>
          </p:cNvPicPr>
          <p:nvPr/>
        </p:nvPicPr>
        <p:blipFill>
          <a:blip r:embed="rId2">
            <a:lum bright="-18000" contrast="4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80090" y="0"/>
            <a:ext cx="10516112"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4" descr="Взаимное расположение векторов">
            <a:extLst>
              <a:ext uri="{FF2B5EF4-FFF2-40B4-BE49-F238E27FC236}">
                <a16:creationId xmlns:a16="http://schemas.microsoft.com/office/drawing/2014/main" id="{44B46F81-3BD6-9FCE-A124-05F1DA5C8EC8}"/>
              </a:ext>
            </a:extLst>
          </p:cNvPr>
          <p:cNvPicPr>
            <a:picLocks noChangeAspect="1" noChangeArrowheads="1"/>
          </p:cNvPicPr>
          <p:nvPr/>
        </p:nvPicPr>
        <p:blipFill>
          <a:blip r:embed="rId4">
            <a:lum bright="-24000" contrast="32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459306" y="4267201"/>
            <a:ext cx="3049865" cy="241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99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48" name="Picture 24" descr="Взаимное расположение векторов">
            <a:extLst>
              <a:ext uri="{FF2B5EF4-FFF2-40B4-BE49-F238E27FC236}">
                <a16:creationId xmlns:a16="http://schemas.microsoft.com/office/drawing/2014/main" id="{DF0B9C6F-25B7-4F37-11E1-7F5C269BA3FA}"/>
              </a:ext>
            </a:extLst>
          </p:cNvPr>
          <p:cNvPicPr>
            <a:picLocks noChangeAspect="1" noChangeArrowheads="1"/>
          </p:cNvPicPr>
          <p:nvPr/>
        </p:nvPicPr>
        <p:blipFill>
          <a:blip r:embed="rId2">
            <a:lum bright="-24000" contrast="32000"/>
            <a:extLst>
              <a:ext uri="{28A0092B-C50C-407E-A947-70E740481C1C}">
                <a14:useLocalDpi xmlns:a14="http://schemas.microsoft.com/office/drawing/2010/main" val="0"/>
              </a:ext>
            </a:extLst>
          </a:blip>
          <a:srcRect/>
          <a:stretch>
            <a:fillRect/>
          </a:stretch>
        </p:blipFill>
        <p:spPr bwMode="auto">
          <a:xfrm>
            <a:off x="1703389" y="404814"/>
            <a:ext cx="4427537"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49" name="Rectangle 25">
            <a:extLst>
              <a:ext uri="{FF2B5EF4-FFF2-40B4-BE49-F238E27FC236}">
                <a16:creationId xmlns:a16="http://schemas.microsoft.com/office/drawing/2014/main" id="{2B24B539-B47C-AB25-474B-5E720080E931}"/>
              </a:ext>
            </a:extLst>
          </p:cNvPr>
          <p:cNvSpPr>
            <a:spLocks noChangeArrowheads="1"/>
          </p:cNvSpPr>
          <p:nvPr/>
        </p:nvSpPr>
        <p:spPr bwMode="auto">
          <a:xfrm>
            <a:off x="6493285" y="751344"/>
            <a:ext cx="507928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Сила Лоренца направлена перпендикулярно векторам </a:t>
            </a:r>
            <a:r>
              <a:rPr kumimoji="0" lang="en-US" altLang="ru-RU" sz="2400" b="1" i="1"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и </a:t>
            </a:r>
            <a:r>
              <a:rPr kumimoji="0" lang="en-US" altLang="ru-RU" sz="2400" b="1" i="1" u="none" strike="noStrike" kern="1200" cap="none" spc="0" normalizeH="0" baseline="0" noProof="0" dirty="0">
                <a:ln>
                  <a:noFill/>
                </a:ln>
                <a:solidFill>
                  <a:prstClr val="black"/>
                </a:solidFill>
                <a:effectLst/>
                <a:uLnTx/>
                <a:uFillTx/>
                <a:latin typeface="Calibri" panose="020F0502020204030204"/>
                <a:ea typeface="+mn-ea"/>
                <a:cs typeface="+mn-cs"/>
              </a:rPr>
              <a:t>B</a:t>
            </a:r>
            <a:endPar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400" b="1" i="0" u="none" strike="noStrike" kern="1200" cap="none" spc="0" normalizeH="0" baseline="0" noProof="0" dirty="0">
                <a:ln>
                  <a:noFill/>
                </a:ln>
                <a:solidFill>
                  <a:prstClr val="black"/>
                </a:solidFill>
                <a:effectLst/>
                <a:uLnTx/>
                <a:uFillTx/>
                <a:latin typeface="Calibri" panose="020F0502020204030204"/>
                <a:ea typeface="+mn-ea"/>
                <a:cs typeface="+mn-cs"/>
              </a:rPr>
              <a:t>При движении заряженной частицы в магнитном поле сила Лоренца работы не совершает.</a:t>
            </a: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 Поэтому модуль вектора скорости при движении частицы не изменяется. </a:t>
            </a:r>
          </a:p>
        </p:txBody>
      </p:sp>
      <p:sp>
        <p:nvSpPr>
          <p:cNvPr id="410650" name="Rectangle 26">
            <a:extLst>
              <a:ext uri="{FF2B5EF4-FFF2-40B4-BE49-F238E27FC236}">
                <a16:creationId xmlns:a16="http://schemas.microsoft.com/office/drawing/2014/main" id="{73A78C24-DB8C-B7E4-2F11-E6ADD9FEEAC7}"/>
              </a:ext>
            </a:extLst>
          </p:cNvPr>
          <p:cNvSpPr>
            <a:spLocks noChangeArrowheads="1"/>
          </p:cNvSpPr>
          <p:nvPr/>
        </p:nvSpPr>
        <p:spPr bwMode="auto">
          <a:xfrm>
            <a:off x="1093330" y="4082397"/>
            <a:ext cx="52192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В экспериментальной физике часто встречается ситуация, когда заряженная частица движется одновременно и в магнитном и электрическом поле. В этом случае рассматривают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полную </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с</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илу Лоренца</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в виде</a:t>
            </a:r>
          </a:p>
        </p:txBody>
      </p:sp>
      <p:pic>
        <p:nvPicPr>
          <p:cNvPr id="410651" name="Picture 27">
            <a:extLst>
              <a:ext uri="{FF2B5EF4-FFF2-40B4-BE49-F238E27FC236}">
                <a16:creationId xmlns:a16="http://schemas.microsoft.com/office/drawing/2014/main" id="{9D987878-AECA-6FCF-325C-DCED7AFD1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6021389"/>
            <a:ext cx="24479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2" name="Rectangle 28">
            <a:extLst>
              <a:ext uri="{FF2B5EF4-FFF2-40B4-BE49-F238E27FC236}">
                <a16:creationId xmlns:a16="http://schemas.microsoft.com/office/drawing/2014/main" id="{FDD7E077-F57F-47C3-8C39-9F37F508F9ED}"/>
              </a:ext>
            </a:extLst>
          </p:cNvPr>
          <p:cNvSpPr>
            <a:spLocks noChangeArrowheads="1"/>
          </p:cNvSpPr>
          <p:nvPr/>
        </p:nvSpPr>
        <p:spPr bwMode="auto">
          <a:xfrm>
            <a:off x="6988893" y="4291850"/>
            <a:ext cx="458367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Только в магнитном поле на движущуюся заряженную частицу действует магнитная составляющая силы Лоренца </a:t>
            </a:r>
          </a:p>
        </p:txBody>
      </p:sp>
      <p:pic>
        <p:nvPicPr>
          <p:cNvPr id="410653" name="Picture 29">
            <a:extLst>
              <a:ext uri="{FF2B5EF4-FFF2-40B4-BE49-F238E27FC236}">
                <a16:creationId xmlns:a16="http://schemas.microsoft.com/office/drawing/2014/main" id="{E477B1E4-6D6E-AD95-C4C5-D6628F2D5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6021389"/>
            <a:ext cx="18002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2706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47" name="Rectangle 39">
            <a:extLst>
              <a:ext uri="{FF2B5EF4-FFF2-40B4-BE49-F238E27FC236}">
                <a16:creationId xmlns:a16="http://schemas.microsoft.com/office/drawing/2014/main" id="{4BC753F9-3AD9-34A2-E4EA-D595D96B5679}"/>
              </a:ext>
            </a:extLst>
          </p:cNvPr>
          <p:cNvSpPr>
            <a:spLocks noChangeArrowheads="1"/>
          </p:cNvSpPr>
          <p:nvPr/>
        </p:nvSpPr>
        <p:spPr bwMode="auto">
          <a:xfrm>
            <a:off x="1616366" y="20288"/>
            <a:ext cx="94277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3200" b="1" i="0" u="none" strike="noStrike" kern="1200" cap="none" spc="0" normalizeH="0" baseline="0" noProof="0" dirty="0">
                <a:ln>
                  <a:noFill/>
                </a:ln>
                <a:solidFill>
                  <a:srgbClr val="CC3399"/>
                </a:solidFill>
                <a:effectLst/>
                <a:uLnTx/>
                <a:uFillTx/>
                <a:latin typeface="Calibri" panose="020F0502020204030204"/>
                <a:ea typeface="+mn-ea"/>
                <a:cs typeface="+mn-cs"/>
              </a:rPr>
              <a:t>Движение заряженных частиц в магнитном поле</a:t>
            </a:r>
          </a:p>
        </p:txBody>
      </p:sp>
      <p:pic>
        <p:nvPicPr>
          <p:cNvPr id="452648" name="Рисунок 873">
            <a:extLst>
              <a:ext uri="{FF2B5EF4-FFF2-40B4-BE49-F238E27FC236}">
                <a16:creationId xmlns:a16="http://schemas.microsoft.com/office/drawing/2014/main" id="{F203678C-60C3-412F-EA63-BD488BFEAE60}"/>
              </a:ext>
            </a:extLst>
          </p:cNvPr>
          <p:cNvPicPr>
            <a:picLocks noChangeAspect="1" noChangeArrowheads="1"/>
          </p:cNvPicPr>
          <p:nvPr/>
        </p:nvPicPr>
        <p:blipFill>
          <a:blip r:embed="rId2">
            <a:lum bright="-30000" contrast="44000"/>
            <a:extLst>
              <a:ext uri="{28A0092B-C50C-407E-A947-70E740481C1C}">
                <a14:useLocalDpi xmlns:a14="http://schemas.microsoft.com/office/drawing/2010/main" val="0"/>
              </a:ext>
            </a:extLst>
          </a:blip>
          <a:srcRect/>
          <a:stretch>
            <a:fillRect/>
          </a:stretch>
        </p:blipFill>
        <p:spPr bwMode="auto">
          <a:xfrm>
            <a:off x="612809" y="707040"/>
            <a:ext cx="4418526" cy="398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50" name="Rectangle 42">
            <a:extLst>
              <a:ext uri="{FF2B5EF4-FFF2-40B4-BE49-F238E27FC236}">
                <a16:creationId xmlns:a16="http://schemas.microsoft.com/office/drawing/2014/main" id="{8681FF69-5E9C-913F-C389-665C4E4E89DE}"/>
              </a:ext>
            </a:extLst>
          </p:cNvPr>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52649" name="Object 41">
            <a:extLst>
              <a:ext uri="{FF2B5EF4-FFF2-40B4-BE49-F238E27FC236}">
                <a16:creationId xmlns:a16="http://schemas.microsoft.com/office/drawing/2014/main" id="{E420A9B7-0EC5-3A8E-9F74-F5DAA3309C73}"/>
              </a:ext>
            </a:extLst>
          </p:cNvPr>
          <p:cNvGraphicFramePr>
            <a:graphicFrameLocks noChangeAspect="1"/>
          </p:cNvGraphicFramePr>
          <p:nvPr>
            <p:extLst>
              <p:ext uri="{D42A27DB-BD31-4B8C-83A1-F6EECF244321}">
                <p14:modId xmlns:p14="http://schemas.microsoft.com/office/powerpoint/2010/main" val="3101919570"/>
              </p:ext>
            </p:extLst>
          </p:nvPr>
        </p:nvGraphicFramePr>
        <p:xfrm>
          <a:off x="6023180" y="1296648"/>
          <a:ext cx="1657350" cy="947738"/>
        </p:xfrm>
        <a:graphic>
          <a:graphicData uri="http://schemas.openxmlformats.org/presentationml/2006/ole">
            <mc:AlternateContent xmlns:mc="http://schemas.openxmlformats.org/markup-compatibility/2006">
              <mc:Choice xmlns:v="urn:schemas-microsoft-com:vml" Requires="v">
                <p:oleObj name="Формула" r:id="rId3" imgW="736600" imgH="419100" progId="Equation.3">
                  <p:embed/>
                </p:oleObj>
              </mc:Choice>
              <mc:Fallback>
                <p:oleObj name="Формула" r:id="rId3" imgW="736600" imgH="419100" progId="Equation.3">
                  <p:embed/>
                  <p:pic>
                    <p:nvPicPr>
                      <p:cNvPr id="452649" name="Object 41">
                        <a:extLst>
                          <a:ext uri="{FF2B5EF4-FFF2-40B4-BE49-F238E27FC236}">
                            <a16:creationId xmlns:a16="http://schemas.microsoft.com/office/drawing/2014/main" id="{E420A9B7-0EC5-3A8E-9F74-F5DAA3309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180" y="1296648"/>
                        <a:ext cx="1657350"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2653" name="Rectangle 45">
            <a:extLst>
              <a:ext uri="{FF2B5EF4-FFF2-40B4-BE49-F238E27FC236}">
                <a16:creationId xmlns:a16="http://schemas.microsoft.com/office/drawing/2014/main" id="{A0310670-64CE-916D-F92F-85A1FA87C72B}"/>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52652" name="Object 44">
            <a:extLst>
              <a:ext uri="{FF2B5EF4-FFF2-40B4-BE49-F238E27FC236}">
                <a16:creationId xmlns:a16="http://schemas.microsoft.com/office/drawing/2014/main" id="{2B745F6A-DB40-A4A6-07BB-15F4C5289D2F}"/>
              </a:ext>
            </a:extLst>
          </p:cNvPr>
          <p:cNvGraphicFramePr>
            <a:graphicFrameLocks noChangeAspect="1"/>
          </p:cNvGraphicFramePr>
          <p:nvPr>
            <p:extLst>
              <p:ext uri="{D42A27DB-BD31-4B8C-83A1-F6EECF244321}">
                <p14:modId xmlns:p14="http://schemas.microsoft.com/office/powerpoint/2010/main" val="3055462759"/>
              </p:ext>
            </p:extLst>
          </p:nvPr>
        </p:nvGraphicFramePr>
        <p:xfrm>
          <a:off x="6096000" y="3138342"/>
          <a:ext cx="1404920" cy="958996"/>
        </p:xfrm>
        <a:graphic>
          <a:graphicData uri="http://schemas.openxmlformats.org/presentationml/2006/ole">
            <mc:AlternateContent xmlns:mc="http://schemas.openxmlformats.org/markup-compatibility/2006">
              <mc:Choice xmlns:v="urn:schemas-microsoft-com:vml" Requires="v">
                <p:oleObj name="Формула" r:id="rId5" imgW="571252" imgH="393529" progId="Equation.3">
                  <p:embed/>
                </p:oleObj>
              </mc:Choice>
              <mc:Fallback>
                <p:oleObj name="Формула" r:id="rId5" imgW="571252" imgH="393529" progId="Equation.3">
                  <p:embed/>
                  <p:pic>
                    <p:nvPicPr>
                      <p:cNvPr id="452652" name="Object 44">
                        <a:extLst>
                          <a:ext uri="{FF2B5EF4-FFF2-40B4-BE49-F238E27FC236}">
                            <a16:creationId xmlns:a16="http://schemas.microsoft.com/office/drawing/2014/main" id="{2B745F6A-DB40-A4A6-07BB-15F4C5289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138342"/>
                        <a:ext cx="1404920" cy="958996"/>
                      </a:xfrm>
                      <a:prstGeom prst="rect">
                        <a:avLst/>
                      </a:prstGeom>
                      <a:noFill/>
                    </p:spPr>
                  </p:pic>
                </p:oleObj>
              </mc:Fallback>
            </mc:AlternateContent>
          </a:graphicData>
        </a:graphic>
      </p:graphicFrame>
      <p:pic>
        <p:nvPicPr>
          <p:cNvPr id="452654" name="Picture 46">
            <a:extLst>
              <a:ext uri="{FF2B5EF4-FFF2-40B4-BE49-F238E27FC236}">
                <a16:creationId xmlns:a16="http://schemas.microsoft.com/office/drawing/2014/main" id="{B1CCBD07-2A5E-7681-5A59-B99EF5A392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4744" y="3094502"/>
            <a:ext cx="1425280" cy="103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55" name="Picture 47">
            <a:extLst>
              <a:ext uri="{FF2B5EF4-FFF2-40B4-BE49-F238E27FC236}">
                <a16:creationId xmlns:a16="http://schemas.microsoft.com/office/drawing/2014/main" id="{E9384F4E-94BB-8F9C-6EEA-38F9D895E11A}"/>
              </a:ext>
            </a:extLst>
          </p:cNvPr>
          <p:cNvPicPr>
            <a:picLocks noChangeAspect="1" noChangeArrowheads="1"/>
          </p:cNvPicPr>
          <p:nvPr/>
        </p:nvPicPr>
        <p:blipFill>
          <a:blip r:embed="rId8">
            <a:lum bright="-36000" contrast="58000"/>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483443" y="4742886"/>
            <a:ext cx="10195760" cy="211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Рисунок 2">
            <a:extLst>
              <a:ext uri="{FF2B5EF4-FFF2-40B4-BE49-F238E27FC236}">
                <a16:creationId xmlns:a16="http://schemas.microsoft.com/office/drawing/2014/main" id="{1C4563D4-D0A9-9155-E060-3B5F614DAAD2}"/>
              </a:ext>
            </a:extLst>
          </p:cNvPr>
          <p:cNvPicPr>
            <a:picLocks noChangeAspect="1"/>
          </p:cNvPicPr>
          <p:nvPr/>
        </p:nvPicPr>
        <p:blipFill>
          <a:blip r:embed="rId10"/>
          <a:stretch>
            <a:fillRect/>
          </a:stretch>
        </p:blipFill>
        <p:spPr>
          <a:xfrm>
            <a:off x="8967019" y="1252808"/>
            <a:ext cx="1246167" cy="1035418"/>
          </a:xfrm>
          <a:prstGeom prst="rect">
            <a:avLst/>
          </a:prstGeom>
        </p:spPr>
      </p:pic>
    </p:spTree>
    <p:extLst>
      <p:ext uri="{BB962C8B-B14F-4D97-AF65-F5344CB8AC3E}">
        <p14:creationId xmlns:p14="http://schemas.microsoft.com/office/powerpoint/2010/main" val="147660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90" name="Rectangle 14">
            <a:extLst>
              <a:ext uri="{FF2B5EF4-FFF2-40B4-BE49-F238E27FC236}">
                <a16:creationId xmlns:a16="http://schemas.microsoft.com/office/drawing/2014/main" id="{DBF95955-C90B-B67B-9A07-1C01C098116E}"/>
              </a:ext>
            </a:extLst>
          </p:cNvPr>
          <p:cNvSpPr>
            <a:spLocks noChangeArrowheads="1"/>
          </p:cNvSpPr>
          <p:nvPr/>
        </p:nvSpPr>
        <p:spPr bwMode="auto">
          <a:xfrm>
            <a:off x="1691149" y="0"/>
            <a:ext cx="955495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ru-RU" altLang="ru-RU" sz="2400" b="1" dirty="0">
                <a:solidFill>
                  <a:srgbClr val="000099"/>
                </a:solidFill>
                <a:latin typeface="Times New Roman" panose="02020603050405020304" pitchFamily="18" charset="0"/>
                <a:cs typeface="Times New Roman" panose="02020603050405020304" pitchFamily="18" charset="0"/>
              </a:rPr>
              <a:t>Магнитное поле как форма существования материи. Вектор магнитной индукции. Вихревой характер магнитного поля</a:t>
            </a:r>
            <a:r>
              <a:rPr lang="ru-RU" altLang="ru-RU" sz="2800" dirty="0"/>
              <a:t> </a:t>
            </a:r>
          </a:p>
        </p:txBody>
      </p:sp>
      <p:sp>
        <p:nvSpPr>
          <p:cNvPr id="459792" name="Rectangle 16">
            <a:extLst>
              <a:ext uri="{FF2B5EF4-FFF2-40B4-BE49-F238E27FC236}">
                <a16:creationId xmlns:a16="http://schemas.microsoft.com/office/drawing/2014/main" id="{A679CB37-2132-7039-A1B8-101409C7093C}"/>
              </a:ext>
            </a:extLst>
          </p:cNvPr>
          <p:cNvSpPr>
            <a:spLocks noChangeArrowheads="1"/>
          </p:cNvSpPr>
          <p:nvPr/>
        </p:nvSpPr>
        <p:spPr bwMode="auto">
          <a:xfrm>
            <a:off x="580104" y="892552"/>
            <a:ext cx="1117927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200" dirty="0">
                <a:solidFill>
                  <a:srgbClr val="000000"/>
                </a:solidFill>
                <a:latin typeface="Times New Roman" panose="02020603050405020304" pitchFamily="18" charset="0"/>
                <a:cs typeface="Times New Roman" panose="02020603050405020304" pitchFamily="18" charset="0"/>
              </a:rPr>
              <a:t>	</a:t>
            </a:r>
            <a:r>
              <a:rPr lang="ru-RU" altLang="ru-RU" sz="2000" dirty="0">
                <a:solidFill>
                  <a:srgbClr val="000000"/>
                </a:solidFill>
                <a:latin typeface="Times New Roman" panose="02020603050405020304" pitchFamily="18" charset="0"/>
                <a:cs typeface="Times New Roman" panose="02020603050405020304" pitchFamily="18" charset="0"/>
              </a:rPr>
              <a:t>Магнетизм известен, по крайней мере, с </a:t>
            </a:r>
            <a:r>
              <a:rPr lang="en-US" altLang="ru-RU" sz="2000" dirty="0">
                <a:solidFill>
                  <a:srgbClr val="000000"/>
                </a:solidFill>
                <a:latin typeface="Times New Roman" panose="02020603050405020304" pitchFamily="18" charset="0"/>
                <a:cs typeface="Times New Roman" panose="02020603050405020304" pitchFamily="18" charset="0"/>
              </a:rPr>
              <a:t>V</a:t>
            </a:r>
            <a:r>
              <a:rPr lang="ru-RU" altLang="ru-RU" sz="2000" dirty="0">
                <a:solidFill>
                  <a:srgbClr val="000000"/>
                </a:solidFill>
                <a:latin typeface="Times New Roman" panose="02020603050405020304" pitchFamily="18" charset="0"/>
                <a:cs typeface="Times New Roman" panose="02020603050405020304" pitchFamily="18" charset="0"/>
              </a:rPr>
              <a:t> века до нашей эры. Некоторые камни, найденные вблизи города Магнезия (теперь </a:t>
            </a:r>
            <a:r>
              <a:rPr lang="ru-RU" altLang="ru-RU" sz="2000" dirty="0" err="1">
                <a:solidFill>
                  <a:srgbClr val="000000"/>
                </a:solidFill>
                <a:latin typeface="Times New Roman" panose="02020603050405020304" pitchFamily="18" charset="0"/>
                <a:cs typeface="Times New Roman" panose="02020603050405020304" pitchFamily="18" charset="0"/>
              </a:rPr>
              <a:t>Манисса</a:t>
            </a:r>
            <a:r>
              <a:rPr lang="ru-RU" altLang="ru-RU" sz="2000" dirty="0">
                <a:solidFill>
                  <a:srgbClr val="000000"/>
                </a:solidFill>
                <a:latin typeface="Times New Roman" panose="02020603050405020304" pitchFamily="18" charset="0"/>
                <a:cs typeface="Times New Roman" panose="02020603050405020304" pitchFamily="18" charset="0"/>
              </a:rPr>
              <a:t>) в Турции, обладали тем свойством, что, будучи свободно </a:t>
            </a:r>
            <a:r>
              <a:rPr lang="ru-RU" altLang="ru-RU" sz="2000" dirty="0" err="1">
                <a:solidFill>
                  <a:srgbClr val="000000"/>
                </a:solidFill>
                <a:latin typeface="Times New Roman" panose="02020603050405020304" pitchFamily="18" charset="0"/>
                <a:cs typeface="Times New Roman" panose="02020603050405020304" pitchFamily="18" charset="0"/>
              </a:rPr>
              <a:t>подвешеными</a:t>
            </a:r>
            <a:r>
              <a:rPr lang="ru-RU" altLang="ru-RU" sz="2000" dirty="0">
                <a:solidFill>
                  <a:srgbClr val="000000"/>
                </a:solidFill>
                <a:latin typeface="Times New Roman" panose="02020603050405020304" pitchFamily="18" charset="0"/>
                <a:cs typeface="Times New Roman" panose="02020603050405020304" pitchFamily="18" charset="0"/>
              </a:rPr>
              <a:t> на нити, они всегда ориентировались в определенном направлении. Куски такой магнитной руды использовались мореплавателями в качестве указателя направления. Китайцами был создан компас, т. е. свободно вращавшаяся магнитная стрелка. В 1600 году Гильберт, с целью объяснить магнетизм Земли, изготовил шар из магнитной руды и исследовал, каким образом шар действует на маленькую железную стрелку. Он обнаружил сходство поведения этой стрелки с поведением стрелки компаса вблизи Земли и пришел к заключению, что Земля представляет собой гигантский магнит.</a:t>
            </a:r>
          </a:p>
          <a:p>
            <a:pPr algn="just"/>
            <a:endParaRPr lang="ru-RU" altLang="ru-RU" sz="2000" dirty="0">
              <a:latin typeface="Times New Roman" panose="02020603050405020304" pitchFamily="18" charset="0"/>
            </a:endParaRPr>
          </a:p>
          <a:p>
            <a:pPr algn="just" eaLnBrk="0" hangingPunct="0"/>
            <a:r>
              <a:rPr lang="ru-RU" altLang="ru-RU" sz="2200" dirty="0">
                <a:solidFill>
                  <a:srgbClr val="000000"/>
                </a:solidFill>
                <a:latin typeface="Times New Roman" panose="02020603050405020304" pitchFamily="18" charset="0"/>
                <a:cs typeface="Times New Roman" panose="02020603050405020304" pitchFamily="18" charset="0"/>
              </a:rPr>
              <a:t>	В 1820 г. датский физик Х. Эрстед показывал студентам магнитное действие тока. При включении тока отклонилась стрелка случайно оказавшегося рядом компаса. Описание этого опыта вызвало лавину новых открытий. Дело в том, что хотя магнитные свойства веществ были известны давно, природа этих свойств была не ясна. После опыта Эрстеда Ампер выдвинул гипотезу о том, что свойства постоянных магнитов обусловлены циркулирующими в их толще постоянными круговыми токами (молекулярными токами). Эта гипотеза подтвердилась в дальнейшем в </a:t>
            </a:r>
            <a:r>
              <a:rPr lang="en-US" altLang="ru-RU" sz="2200" dirty="0">
                <a:solidFill>
                  <a:srgbClr val="000000"/>
                </a:solidFill>
                <a:latin typeface="Times New Roman" panose="02020603050405020304" pitchFamily="18" charset="0"/>
                <a:cs typeface="Times New Roman" panose="02020603050405020304" pitchFamily="18" charset="0"/>
              </a:rPr>
              <a:t>XX</a:t>
            </a:r>
            <a:r>
              <a:rPr lang="ru-RU" altLang="ru-RU" sz="2200" dirty="0">
                <a:solidFill>
                  <a:srgbClr val="000000"/>
                </a:solidFill>
                <a:latin typeface="Times New Roman" panose="02020603050405020304" pitchFamily="18" charset="0"/>
                <a:cs typeface="Times New Roman" panose="02020603050405020304" pitchFamily="18" charset="0"/>
              </a:rPr>
              <a:t> веке, когда выяснилось, что электроны вращаются вокруг ядра и это движение можно рассматривать как круговой ток.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153" name="Picture 49">
            <a:extLst>
              <a:ext uri="{FF2B5EF4-FFF2-40B4-BE49-F238E27FC236}">
                <a16:creationId xmlns:a16="http://schemas.microsoft.com/office/drawing/2014/main" id="{FD61B249-0B71-013E-8222-B4F2E55219C9}"/>
              </a:ext>
            </a:extLst>
          </p:cNvPr>
          <p:cNvPicPr>
            <a:picLocks noChangeAspect="1" noChangeArrowheads="1"/>
          </p:cNvPicPr>
          <p:nvPr/>
        </p:nvPicPr>
        <p:blipFill>
          <a:blip r:embed="rId2">
            <a:lum bright="-38000" contrast="58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89675" y="7143"/>
            <a:ext cx="9200997" cy="4145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9155" name="Rectangle 51">
            <a:extLst>
              <a:ext uri="{FF2B5EF4-FFF2-40B4-BE49-F238E27FC236}">
                <a16:creationId xmlns:a16="http://schemas.microsoft.com/office/drawing/2014/main" id="{467CCB96-0136-1CB4-190E-8CE47CAE2468}"/>
              </a:ext>
            </a:extLst>
          </p:cNvPr>
          <p:cNvSpPr>
            <a:spLocks noChangeArrowheads="1"/>
          </p:cNvSpPr>
          <p:nvPr/>
        </p:nvSpPr>
        <p:spPr bwMode="auto">
          <a:xfrm>
            <a:off x="4943066" y="4382611"/>
            <a:ext cx="69048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частица участвует одновременно в двух движениях. Результирующая траектория движения представляет собой винтовую линию, ось которой совпадает с направлением индукции магнитного поля. Расстояние </a:t>
            </a:r>
            <a:r>
              <a:rPr kumimoji="0" lang="en-US" altLang="ru-RU" sz="1800" b="0" i="1"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en-US"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между соседними витками называется </a:t>
            </a:r>
            <a:r>
              <a:rPr kumimoji="0" lang="ru-RU" altLang="ru-RU" sz="1800" b="1" i="0" u="none" strike="noStrike" kern="1200" cap="none" spc="0" normalizeH="0" baseline="0" noProof="0" dirty="0">
                <a:ln>
                  <a:noFill/>
                </a:ln>
                <a:solidFill>
                  <a:prstClr val="black"/>
                </a:solidFill>
                <a:effectLst/>
                <a:uLnTx/>
                <a:uFillTx/>
                <a:latin typeface="Calibri" panose="020F0502020204030204"/>
                <a:ea typeface="+mn-ea"/>
                <a:cs typeface="+mn-cs"/>
              </a:rPr>
              <a:t>шагом винтовой линии</a:t>
            </a: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равно:</a:t>
            </a:r>
          </a:p>
        </p:txBody>
      </p:sp>
      <p:pic>
        <p:nvPicPr>
          <p:cNvPr id="559156" name="Picture 52">
            <a:extLst>
              <a:ext uri="{FF2B5EF4-FFF2-40B4-BE49-F238E27FC236}">
                <a16:creationId xmlns:a16="http://schemas.microsoft.com/office/drawing/2014/main" id="{56B88EA0-EEC5-8B8F-6F28-D0C629B6C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6089650"/>
            <a:ext cx="23764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57" name="Picture 53">
            <a:extLst>
              <a:ext uri="{FF2B5EF4-FFF2-40B4-BE49-F238E27FC236}">
                <a16:creationId xmlns:a16="http://schemas.microsoft.com/office/drawing/2014/main" id="{DF389C70-C9F4-9A69-BD86-046A23FE2279}"/>
              </a:ext>
            </a:extLst>
          </p:cNvPr>
          <p:cNvPicPr>
            <a:picLocks noChangeAspect="1" noChangeArrowheads="1"/>
          </p:cNvPicPr>
          <p:nvPr/>
        </p:nvPicPr>
        <p:blipFill>
          <a:blip r:embed="rId5">
            <a:lum bright="-38000" contrast="60000"/>
            <a:extLst>
              <a:ext uri="{28A0092B-C50C-407E-A947-70E740481C1C}">
                <a14:useLocalDpi xmlns:a14="http://schemas.microsoft.com/office/drawing/2010/main" val="0"/>
              </a:ext>
            </a:extLst>
          </a:blip>
          <a:srcRect/>
          <a:stretch>
            <a:fillRect/>
          </a:stretch>
        </p:blipFill>
        <p:spPr bwMode="auto">
          <a:xfrm>
            <a:off x="558877" y="3746090"/>
            <a:ext cx="4172668" cy="296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40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71" name="Rectangle 39">
            <a:extLst>
              <a:ext uri="{FF2B5EF4-FFF2-40B4-BE49-F238E27FC236}">
                <a16:creationId xmlns:a16="http://schemas.microsoft.com/office/drawing/2014/main" id="{626A7C0C-0AA1-45BC-1680-78256A23968C}"/>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3680" name="Rectangle 48">
            <a:extLst>
              <a:ext uri="{FF2B5EF4-FFF2-40B4-BE49-F238E27FC236}">
                <a16:creationId xmlns:a16="http://schemas.microsoft.com/office/drawing/2014/main" id="{EB7E3AD8-979D-0166-9359-14E8CBBB114A}"/>
              </a:ext>
            </a:extLst>
          </p:cNvPr>
          <p:cNvSpPr>
            <a:spLocks noChangeArrowheads="1"/>
          </p:cNvSpPr>
          <p:nvPr/>
        </p:nvSpPr>
        <p:spPr bwMode="auto">
          <a:xfrm>
            <a:off x="653845" y="-45612"/>
            <a:ext cx="10884308"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altLang="ru-RU" sz="2800" b="1" i="0" u="none" strike="noStrike" kern="1200" cap="none" spc="0" normalizeH="0" baseline="0" noProof="0" dirty="0">
                <a:ln>
                  <a:noFill/>
                </a:ln>
                <a:solidFill>
                  <a:srgbClr val="FF0000"/>
                </a:solidFill>
                <a:effectLst/>
                <a:uLnTx/>
                <a:uFillTx/>
                <a:latin typeface="Calibri" panose="020F0502020204030204"/>
                <a:ea typeface="+mn-ea"/>
                <a:cs typeface="+mn-cs"/>
              </a:rPr>
              <a:t>«Магнитная бутылка»</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1800" b="1" i="0" u="none" strike="noStrike" kern="1200" cap="none" spc="0" normalizeH="0" baseline="0" noProof="0" dirty="0">
                <a:ln>
                  <a:noFill/>
                </a:ln>
                <a:solidFill>
                  <a:prstClr val="black"/>
                </a:solidFill>
                <a:effectLst/>
                <a:uLnTx/>
                <a:uFillTx/>
                <a:latin typeface="Calibri" panose="020F0502020204030204"/>
                <a:ea typeface="+mn-ea"/>
                <a:cs typeface="+mn-cs"/>
              </a:rPr>
              <a:t>Пусть неоднородное магнитное поле создано двумя витками с токами, протекающими в одном направлении. Сгущение линий индукции в какой-либо пространственной области означает большее значение величины магнитной индукции в этой области. Индукция магнитного поля вблизи витков с током больше, чем в пространстве между ними. По этой причине радиус винтовой линии траектории частицы, обратно пропорциональный модулю индукции, меньше вблизи витков, чем в пространстве между ними. </a:t>
            </a:r>
            <a:endPar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3681" name="Рисунок 895" descr="Магнитная «бутылка». ">
            <a:extLst>
              <a:ext uri="{FF2B5EF4-FFF2-40B4-BE49-F238E27FC236}">
                <a16:creationId xmlns:a16="http://schemas.microsoft.com/office/drawing/2014/main" id="{807C70ED-5300-62B4-C098-E215DA2A307A}"/>
              </a:ext>
            </a:extLst>
          </p:cNvPr>
          <p:cNvPicPr>
            <a:picLocks noChangeAspect="1" noChangeArrowheads="1"/>
          </p:cNvPicPr>
          <p:nvPr/>
        </p:nvPicPr>
        <p:blipFill>
          <a:blip r:embed="rId2">
            <a:lum bright="-30000" contrast="46000"/>
            <a:extLst>
              <a:ext uri="{28A0092B-C50C-407E-A947-70E740481C1C}">
                <a14:useLocalDpi xmlns:a14="http://schemas.microsoft.com/office/drawing/2010/main" val="0"/>
              </a:ext>
            </a:extLst>
          </a:blip>
          <a:srcRect/>
          <a:stretch>
            <a:fillRect/>
          </a:stretch>
        </p:blipFill>
        <p:spPr bwMode="auto">
          <a:xfrm>
            <a:off x="653845" y="2078559"/>
            <a:ext cx="6548284" cy="332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682" name="Rectangle 50">
            <a:extLst>
              <a:ext uri="{FF2B5EF4-FFF2-40B4-BE49-F238E27FC236}">
                <a16:creationId xmlns:a16="http://schemas.microsoft.com/office/drawing/2014/main" id="{FA6B024F-41B8-35A9-6282-2EB3C152F407}"/>
              </a:ext>
            </a:extLst>
          </p:cNvPr>
          <p:cNvSpPr>
            <a:spLocks noChangeArrowheads="1"/>
          </p:cNvSpPr>
          <p:nvPr/>
        </p:nvSpPr>
        <p:spPr bwMode="auto">
          <a:xfrm>
            <a:off x="7374193" y="2414456"/>
            <a:ext cx="416396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1800" b="1" i="0" u="none" strike="noStrike" kern="1200" cap="none" spc="0" normalizeH="0" baseline="0" noProof="0" dirty="0">
                <a:ln>
                  <a:noFill/>
                </a:ln>
                <a:solidFill>
                  <a:prstClr val="black"/>
                </a:solidFill>
                <a:effectLst/>
                <a:uLnTx/>
                <a:uFillTx/>
                <a:latin typeface="Calibri" panose="020F0502020204030204"/>
                <a:ea typeface="+mn-ea"/>
                <a:cs typeface="+mn-cs"/>
              </a:rPr>
              <a:t>После того, как частица, двигаясь вправо по винтовой линии, пройдет среднюю точку, сила Лоренца, действующая на </a:t>
            </a:r>
            <a:r>
              <a:rPr kumimoji="0" lang="ru-RU" altLang="ru-RU" sz="1800" b="1" i="0" u="none" strike="noStrike" kern="1200" cap="none" spc="0" normalizeH="0" baseline="0" noProof="0" dirty="0" err="1">
                <a:ln>
                  <a:noFill/>
                </a:ln>
                <a:solidFill>
                  <a:prstClr val="black"/>
                </a:solidFill>
                <a:effectLst/>
                <a:uLnTx/>
                <a:uFillTx/>
                <a:latin typeface="Calibri" panose="020F0502020204030204"/>
                <a:ea typeface="+mn-ea"/>
                <a:cs typeface="+mn-cs"/>
              </a:rPr>
              <a:t>ча</a:t>
            </a:r>
            <a:r>
              <a:rPr kumimoji="0" lang="en-US" altLang="ru-RU" sz="1800" b="1"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ru-RU" altLang="ru-RU" sz="1800" b="1" i="0" u="none" strike="noStrike" kern="1200" cap="none" spc="0" normalizeH="0" baseline="0" noProof="0" dirty="0" err="1">
                <a:ln>
                  <a:noFill/>
                </a:ln>
                <a:solidFill>
                  <a:prstClr val="black"/>
                </a:solidFill>
                <a:effectLst/>
                <a:uLnTx/>
                <a:uFillTx/>
                <a:latin typeface="Calibri" panose="020F0502020204030204"/>
                <a:ea typeface="+mn-ea"/>
                <a:cs typeface="+mn-cs"/>
              </a:rPr>
              <a:t>тицу</a:t>
            </a:r>
            <a:r>
              <a:rPr kumimoji="0" lang="ru-RU" altLang="ru-RU" sz="1800" b="1" i="0" u="none" strike="noStrike" kern="1200" cap="none" spc="0" normalizeH="0" baseline="0" noProof="0" dirty="0">
                <a:ln>
                  <a:noFill/>
                </a:ln>
                <a:solidFill>
                  <a:prstClr val="black"/>
                </a:solidFill>
                <a:effectLst/>
                <a:uLnTx/>
                <a:uFillTx/>
                <a:latin typeface="Calibri" panose="020F0502020204030204"/>
                <a:ea typeface="+mn-ea"/>
                <a:cs typeface="+mn-cs"/>
              </a:rPr>
              <a:t>, приобретает компоненту силы, тормозящую ее движение вправо. В определенный момент эта компонента силы останавливает движение частицы в этом направлении и отталкивает ее влево к витку 1. </a:t>
            </a:r>
            <a:endPar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683" name="Rectangle 51">
            <a:extLst>
              <a:ext uri="{FF2B5EF4-FFF2-40B4-BE49-F238E27FC236}">
                <a16:creationId xmlns:a16="http://schemas.microsoft.com/office/drawing/2014/main" id="{7922F175-DA81-9B55-B036-216D0AB0C61B}"/>
              </a:ext>
            </a:extLst>
          </p:cNvPr>
          <p:cNvSpPr>
            <a:spLocks noChangeArrowheads="1"/>
          </p:cNvSpPr>
          <p:nvPr/>
        </p:nvSpPr>
        <p:spPr bwMode="auto">
          <a:xfrm>
            <a:off x="653845" y="5524528"/>
            <a:ext cx="1088430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При приближении заряженной частицы к витку 1 она также тормозится и начинает циркулировать между витками, оказавшись в магнитной ловушке, или между «магнитными зеркалами». </a:t>
            </a:r>
            <a:r>
              <a:rPr kumimoji="0" lang="ru-RU" altLang="ru-RU" sz="2000" b="1" i="1" u="none" strike="noStrike" kern="1200" cap="none" spc="0" normalizeH="0" baseline="0" noProof="0" dirty="0">
                <a:ln>
                  <a:noFill/>
                </a:ln>
                <a:solidFill>
                  <a:prstClr val="black"/>
                </a:solidFill>
                <a:effectLst/>
                <a:uLnTx/>
                <a:uFillTx/>
                <a:latin typeface="Calibri" panose="020F0502020204030204"/>
                <a:ea typeface="+mn-ea"/>
                <a:cs typeface="+mn-cs"/>
              </a:rPr>
              <a:t>Магнитные ловушки</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используются для удержания в определенной области пространства высокотемпературной плазмы при управляемом термоядерном синтезе</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24815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42" name="Rectangle 18">
            <a:extLst>
              <a:ext uri="{FF2B5EF4-FFF2-40B4-BE49-F238E27FC236}">
                <a16:creationId xmlns:a16="http://schemas.microsoft.com/office/drawing/2014/main" id="{7B6301A9-D9CB-840D-22B2-A0E572BC36C4}"/>
              </a:ext>
            </a:extLst>
          </p:cNvPr>
          <p:cNvSpPr>
            <a:spLocks noChangeArrowheads="1"/>
          </p:cNvSpPr>
          <p:nvPr/>
        </p:nvSpPr>
        <p:spPr bwMode="auto">
          <a:xfrm>
            <a:off x="1524001"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254" name="Rectangle 30">
            <a:extLst>
              <a:ext uri="{FF2B5EF4-FFF2-40B4-BE49-F238E27FC236}">
                <a16:creationId xmlns:a16="http://schemas.microsoft.com/office/drawing/2014/main" id="{7AC3E3D9-F832-0877-E7C4-D2622F73C12F}"/>
              </a:ext>
            </a:extLst>
          </p:cNvPr>
          <p:cNvSpPr>
            <a:spLocks noChangeArrowheads="1"/>
          </p:cNvSpPr>
          <p:nvPr/>
        </p:nvSpPr>
        <p:spPr bwMode="auto">
          <a:xfrm>
            <a:off x="737419" y="245293"/>
            <a:ext cx="1071716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Закономерностями движения заряженных частиц в магнитном поле можно объяснить особенности движения космических лучей вблизи Земли. Космические лучи – это потоки заряженных частиц большой энергии. При приближении к поверхности Земли эти частицы начинают испытывать действие магнитного поля Земли. Те из них, которые направляются к магнитным полюсам, будут двигаться почти вдоль линий земного магнитного поля. Заряженные частицы, подлетающие к Земле вблизи экватора, направлены почти перпендикулярно к линиям магнитного поля, их траектория будет искривляться. и лишь самые быстрые из них достигнут поверхности Земли.</a:t>
            </a:r>
          </a:p>
        </p:txBody>
      </p:sp>
      <p:pic>
        <p:nvPicPr>
          <p:cNvPr id="564255" name="Рисунок 896">
            <a:extLst>
              <a:ext uri="{FF2B5EF4-FFF2-40B4-BE49-F238E27FC236}">
                <a16:creationId xmlns:a16="http://schemas.microsoft.com/office/drawing/2014/main" id="{3B20F4D0-E1E2-634A-652E-15AC83DF5872}"/>
              </a:ext>
            </a:extLst>
          </p:cNvPr>
          <p:cNvPicPr>
            <a:picLocks noChangeAspect="1" noChangeArrowheads="1"/>
          </p:cNvPicPr>
          <p:nvPr/>
        </p:nvPicPr>
        <p:blipFill>
          <a:blip r:embed="rId2">
            <a:lum bright="-37000" contrast="38000"/>
            <a:extLst>
              <a:ext uri="{28A0092B-C50C-407E-A947-70E740481C1C}">
                <a14:useLocalDpi xmlns:a14="http://schemas.microsoft.com/office/drawing/2010/main" val="0"/>
              </a:ext>
            </a:extLst>
          </a:blip>
          <a:srcRect l="433" t="17633" r="8098"/>
          <a:stretch>
            <a:fillRect/>
          </a:stretch>
        </p:blipFill>
        <p:spPr bwMode="auto">
          <a:xfrm>
            <a:off x="828318" y="3035813"/>
            <a:ext cx="6498930" cy="328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56" name="Rectangle 32">
            <a:extLst>
              <a:ext uri="{FF2B5EF4-FFF2-40B4-BE49-F238E27FC236}">
                <a16:creationId xmlns:a16="http://schemas.microsoft.com/office/drawing/2014/main" id="{9F0BA1EC-8586-DE66-EAFE-630A2982EBD0}"/>
              </a:ext>
            </a:extLst>
          </p:cNvPr>
          <p:cNvSpPr>
            <a:spLocks noChangeArrowheads="1"/>
          </p:cNvSpPr>
          <p:nvPr/>
        </p:nvSpPr>
        <p:spPr bwMode="auto">
          <a:xfrm>
            <a:off x="7681145" y="3300413"/>
            <a:ext cx="37734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Поэтому интенсивность космических лучей доходящих до Земли вблизи экватора, заметно меньше, чем вблизи полюсов. С этим связан тот факт что, Полярное сияние наблюдается главным образом в приполярных областях Земли.</a:t>
            </a:r>
            <a:endParaRPr kumimoji="0" lang="ru-RU" altLang="ru-RU"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214392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62" name="Rectangle 34">
            <a:extLst>
              <a:ext uri="{FF2B5EF4-FFF2-40B4-BE49-F238E27FC236}">
                <a16:creationId xmlns:a16="http://schemas.microsoft.com/office/drawing/2014/main" id="{C326BD95-30FD-3DE4-FB4D-BED5BD6D9D26}"/>
              </a:ext>
            </a:extLst>
          </p:cNvPr>
          <p:cNvSpPr>
            <a:spLocks noChangeArrowheads="1"/>
          </p:cNvSpPr>
          <p:nvPr/>
        </p:nvSpPr>
        <p:spPr bwMode="auto">
          <a:xfrm>
            <a:off x="226142" y="15232"/>
            <a:ext cx="117397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altLang="ru-RU" sz="2800" b="1" i="0" u="none" strike="noStrike" kern="1200" cap="none" spc="0" normalizeH="0" baseline="0" noProof="0" dirty="0">
                <a:ln>
                  <a:noFill/>
                </a:ln>
                <a:solidFill>
                  <a:srgbClr val="FF9900"/>
                </a:solidFill>
                <a:effectLst/>
                <a:uLnTx/>
                <a:uFillTx/>
                <a:latin typeface="Calibri" panose="020F0502020204030204"/>
                <a:ea typeface="+mn-ea"/>
                <a:cs typeface="+mn-cs"/>
              </a:rPr>
              <a:t>Движение заряженных частиц в электрическом и магнитном полях</a:t>
            </a:r>
            <a:r>
              <a:rPr kumimoji="0" lang="ru-RU" altLang="ru-RU"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57763" name="Picture 35">
            <a:extLst>
              <a:ext uri="{FF2B5EF4-FFF2-40B4-BE49-F238E27FC236}">
                <a16:creationId xmlns:a16="http://schemas.microsoft.com/office/drawing/2014/main" id="{A33EF4EF-A66F-4D85-6AC9-A0D16F00D916}"/>
              </a:ext>
            </a:extLst>
          </p:cNvPr>
          <p:cNvPicPr>
            <a:picLocks noChangeAspect="1" noChangeArrowheads="1"/>
          </p:cNvPicPr>
          <p:nvPr/>
        </p:nvPicPr>
        <p:blipFill>
          <a:blip r:embed="rId2">
            <a:lum bright="-20000" contrast="54000"/>
            <a:extLst>
              <a:ext uri="{28A0092B-C50C-407E-A947-70E740481C1C}">
                <a14:useLocalDpi xmlns:a14="http://schemas.microsoft.com/office/drawing/2010/main" val="0"/>
              </a:ext>
            </a:extLst>
          </a:blip>
          <a:srcRect/>
          <a:stretch>
            <a:fillRect/>
          </a:stretch>
        </p:blipFill>
        <p:spPr bwMode="auto">
          <a:xfrm>
            <a:off x="1632617" y="551150"/>
            <a:ext cx="9071514" cy="221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7764" name="Rectangle 36">
            <a:extLst>
              <a:ext uri="{FF2B5EF4-FFF2-40B4-BE49-F238E27FC236}">
                <a16:creationId xmlns:a16="http://schemas.microsoft.com/office/drawing/2014/main" id="{402D7C82-533B-81D6-590A-955357F8F7B6}"/>
              </a:ext>
            </a:extLst>
          </p:cNvPr>
          <p:cNvSpPr>
            <a:spLocks noChangeArrowheads="1"/>
          </p:cNvSpPr>
          <p:nvPr/>
        </p:nvSpPr>
        <p:spPr bwMode="auto">
          <a:xfrm>
            <a:off x="6311900" y="2667215"/>
            <a:ext cx="2159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2400" b="1" i="0" u="none" strike="noStrike" kern="1200" cap="none" spc="0" normalizeH="0" baseline="0" noProof="0" dirty="0">
                <a:ln>
                  <a:noFill/>
                </a:ln>
                <a:solidFill>
                  <a:prstClr val="black"/>
                </a:solidFill>
                <a:effectLst/>
                <a:uLnTx/>
                <a:uFillTx/>
                <a:latin typeface="Calibri" panose="020F0502020204030204"/>
                <a:ea typeface="+mn-ea"/>
                <a:cs typeface="+mn-cs"/>
              </a:rPr>
              <a:t>Эффект Холла</a:t>
            </a:r>
            <a:endPar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457765" name="Picture 37">
            <a:extLst>
              <a:ext uri="{FF2B5EF4-FFF2-40B4-BE49-F238E27FC236}">
                <a16:creationId xmlns:a16="http://schemas.microsoft.com/office/drawing/2014/main" id="{BD5EF460-39C7-F4D4-9240-2B087138F1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74826" y="2997200"/>
            <a:ext cx="3744913" cy="167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7767" name="Picture 39">
            <a:extLst>
              <a:ext uri="{FF2B5EF4-FFF2-40B4-BE49-F238E27FC236}">
                <a16:creationId xmlns:a16="http://schemas.microsoft.com/office/drawing/2014/main" id="{5A44947A-15B2-A357-9630-BCB4E0071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538" y="3284538"/>
            <a:ext cx="143986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68" name="Picture 40">
            <a:extLst>
              <a:ext uri="{FF2B5EF4-FFF2-40B4-BE49-F238E27FC236}">
                <a16:creationId xmlns:a16="http://schemas.microsoft.com/office/drawing/2014/main" id="{0ED4E395-DEB8-C209-B5B3-0225742AC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26" y="3357563"/>
            <a:ext cx="9366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69" name="Picture 41">
            <a:extLst>
              <a:ext uri="{FF2B5EF4-FFF2-40B4-BE49-F238E27FC236}">
                <a16:creationId xmlns:a16="http://schemas.microsoft.com/office/drawing/2014/main" id="{48479092-65B1-9AFB-191B-83F3B5219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8663" y="4076701"/>
            <a:ext cx="20875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70" name="Picture 42">
            <a:extLst>
              <a:ext uri="{FF2B5EF4-FFF2-40B4-BE49-F238E27FC236}">
                <a16:creationId xmlns:a16="http://schemas.microsoft.com/office/drawing/2014/main" id="{FEED0466-6648-E022-89A7-4BF46D1A452F}"/>
              </a:ext>
            </a:extLst>
          </p:cNvPr>
          <p:cNvPicPr>
            <a:picLocks noChangeAspect="1" noChangeArrowheads="1"/>
          </p:cNvPicPr>
          <p:nvPr/>
        </p:nvPicPr>
        <p:blipFill>
          <a:blip r:embed="rId8">
            <a:lum bright="-28000" contrast="50000"/>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432721" y="4988720"/>
            <a:ext cx="6624637"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7771" name="Picture 43">
            <a:extLst>
              <a:ext uri="{FF2B5EF4-FFF2-40B4-BE49-F238E27FC236}">
                <a16:creationId xmlns:a16="http://schemas.microsoft.com/office/drawing/2014/main" id="{F84F8CF1-6DF9-E680-535F-0A709F3F07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26" y="4076700"/>
            <a:ext cx="24114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72" name="Picture 44">
            <a:extLst>
              <a:ext uri="{FF2B5EF4-FFF2-40B4-BE49-F238E27FC236}">
                <a16:creationId xmlns:a16="http://schemas.microsoft.com/office/drawing/2014/main" id="{7D2F7E55-2B65-BD1A-05FF-3613F8BC61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7664" y="4586288"/>
            <a:ext cx="1296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73" name="Picture 45">
            <a:extLst>
              <a:ext uri="{FF2B5EF4-FFF2-40B4-BE49-F238E27FC236}">
                <a16:creationId xmlns:a16="http://schemas.microsoft.com/office/drawing/2014/main" id="{F2171F4E-F467-7A19-7228-32248BFA7D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91626" y="5373689"/>
            <a:ext cx="14763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774" name="Picture 46">
            <a:extLst>
              <a:ext uri="{FF2B5EF4-FFF2-40B4-BE49-F238E27FC236}">
                <a16:creationId xmlns:a16="http://schemas.microsoft.com/office/drawing/2014/main" id="{F4D0B5E3-AD9D-4005-B285-D081EC6060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6588" y="6029326"/>
            <a:ext cx="10795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99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6" name="Rectangle 6">
            <a:extLst>
              <a:ext uri="{FF2B5EF4-FFF2-40B4-BE49-F238E27FC236}">
                <a16:creationId xmlns:a16="http://schemas.microsoft.com/office/drawing/2014/main" id="{555A329C-CCF5-DACA-37AD-471214011EA8}"/>
              </a:ext>
            </a:extLst>
          </p:cNvPr>
          <p:cNvSpPr>
            <a:spLocks noChangeArrowheads="1"/>
          </p:cNvSpPr>
          <p:nvPr/>
        </p:nvSpPr>
        <p:spPr bwMode="auto">
          <a:xfrm>
            <a:off x="1524001" y="30204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844" name="Rectangle 44">
            <a:extLst>
              <a:ext uri="{FF2B5EF4-FFF2-40B4-BE49-F238E27FC236}">
                <a16:creationId xmlns:a16="http://schemas.microsoft.com/office/drawing/2014/main" id="{A2F18A96-4C87-CE0F-63C5-0A4546ED1E5D}"/>
              </a:ext>
            </a:extLst>
          </p:cNvPr>
          <p:cNvSpPr>
            <a:spLocks noChangeArrowheads="1"/>
          </p:cNvSpPr>
          <p:nvPr/>
        </p:nvSpPr>
        <p:spPr bwMode="auto">
          <a:xfrm>
            <a:off x="4998244" y="29517"/>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2400" b="1" i="0" u="none" strike="noStrike" kern="1200" cap="none" spc="0" normalizeH="0" baseline="0" noProof="0" dirty="0" err="1">
                <a:ln>
                  <a:noFill/>
                </a:ln>
                <a:solidFill>
                  <a:prstClr val="black"/>
                </a:solidFill>
                <a:effectLst/>
                <a:uLnTx/>
                <a:uFillTx/>
                <a:latin typeface="Calibri" panose="020F0502020204030204"/>
                <a:ea typeface="+mn-ea"/>
                <a:cs typeface="+mn-cs"/>
              </a:rPr>
              <a:t>Циклотрон</a:t>
            </a: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60845" name="Picture 45">
            <a:extLst>
              <a:ext uri="{FF2B5EF4-FFF2-40B4-BE49-F238E27FC236}">
                <a16:creationId xmlns:a16="http://schemas.microsoft.com/office/drawing/2014/main" id="{1C38E839-FD02-453F-A6A7-066F0724C0F2}"/>
              </a:ext>
            </a:extLst>
          </p:cNvPr>
          <p:cNvPicPr>
            <a:picLocks noChangeAspect="1" noChangeArrowheads="1"/>
          </p:cNvPicPr>
          <p:nvPr/>
        </p:nvPicPr>
        <p:blipFill>
          <a:blip r:embed="rId2">
            <a:lum bright="-40000" contrast="50000"/>
            <a:extLst>
              <a:ext uri="{28A0092B-C50C-407E-A947-70E740481C1C}">
                <a14:useLocalDpi xmlns:a14="http://schemas.microsoft.com/office/drawing/2010/main" val="0"/>
              </a:ext>
            </a:extLst>
          </a:blip>
          <a:srcRect/>
          <a:stretch>
            <a:fillRect/>
          </a:stretch>
        </p:blipFill>
        <p:spPr bwMode="auto">
          <a:xfrm>
            <a:off x="2135189" y="260350"/>
            <a:ext cx="201612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6" name="Picture 46">
            <a:extLst>
              <a:ext uri="{FF2B5EF4-FFF2-40B4-BE49-F238E27FC236}">
                <a16:creationId xmlns:a16="http://schemas.microsoft.com/office/drawing/2014/main" id="{991279A2-BBA7-AC47-3865-7A6140F4008F}"/>
              </a:ext>
            </a:extLst>
          </p:cNvPr>
          <p:cNvPicPr>
            <a:picLocks noChangeAspect="1" noChangeArrowheads="1"/>
          </p:cNvPicPr>
          <p:nvPr/>
        </p:nvPicPr>
        <p:blipFill>
          <a:blip r:embed="rId3">
            <a:lum bright="-34000" contrast="38000"/>
            <a:extLst>
              <a:ext uri="{28A0092B-C50C-407E-A947-70E740481C1C}">
                <a14:useLocalDpi xmlns:a14="http://schemas.microsoft.com/office/drawing/2010/main" val="0"/>
              </a:ext>
            </a:extLst>
          </a:blip>
          <a:srcRect/>
          <a:stretch>
            <a:fillRect/>
          </a:stretch>
        </p:blipFill>
        <p:spPr bwMode="auto">
          <a:xfrm>
            <a:off x="7319963" y="333376"/>
            <a:ext cx="23034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7" name="Rectangle 47">
            <a:extLst>
              <a:ext uri="{FF2B5EF4-FFF2-40B4-BE49-F238E27FC236}">
                <a16:creationId xmlns:a16="http://schemas.microsoft.com/office/drawing/2014/main" id="{D7F0ED6F-1F13-E59A-C9D4-9BD7AEFCB944}"/>
              </a:ext>
            </a:extLst>
          </p:cNvPr>
          <p:cNvSpPr>
            <a:spLocks noChangeArrowheads="1"/>
          </p:cNvSpPr>
          <p:nvPr/>
        </p:nvSpPr>
        <p:spPr bwMode="auto">
          <a:xfrm>
            <a:off x="1524001" y="1253710"/>
            <a:ext cx="1025504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Циклотронная частота не зависит от скорости (следовательно, и от кинетической энергии) частицы. Это обстоятельство используется в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циклотронах</a:t>
            </a:r>
            <a:r>
              <a:rPr kumimoji="0" lang="ru-RU" alt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ускорителях тяжелых частиц (протонов, ионов). </a:t>
            </a:r>
          </a:p>
        </p:txBody>
      </p:sp>
      <p:pic>
        <p:nvPicPr>
          <p:cNvPr id="460848" name="Picture 48" descr="Движение заряженных частиц ">
            <a:extLst>
              <a:ext uri="{FF2B5EF4-FFF2-40B4-BE49-F238E27FC236}">
                <a16:creationId xmlns:a16="http://schemas.microsoft.com/office/drawing/2014/main" id="{9100A52D-540C-C958-217A-FA34283AD8A4}"/>
              </a:ext>
            </a:extLst>
          </p:cNvPr>
          <p:cNvPicPr>
            <a:picLocks noChangeAspect="1" noChangeArrowheads="1"/>
          </p:cNvPicPr>
          <p:nvPr/>
        </p:nvPicPr>
        <p:blipFill>
          <a:blip r:embed="rId4">
            <a:lum bright="-20000" contrast="36000"/>
            <a:extLst>
              <a:ext uri="{28A0092B-C50C-407E-A947-70E740481C1C}">
                <a14:useLocalDpi xmlns:a14="http://schemas.microsoft.com/office/drawing/2010/main" val="0"/>
              </a:ext>
            </a:extLst>
          </a:blip>
          <a:srcRect/>
          <a:stretch>
            <a:fillRect/>
          </a:stretch>
        </p:blipFill>
        <p:spPr bwMode="auto">
          <a:xfrm>
            <a:off x="640583" y="2367311"/>
            <a:ext cx="3439804" cy="382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9" name="Rectangle 49">
            <a:extLst>
              <a:ext uri="{FF2B5EF4-FFF2-40B4-BE49-F238E27FC236}">
                <a16:creationId xmlns:a16="http://schemas.microsoft.com/office/drawing/2014/main" id="{BAB002F2-4277-CF60-AF8D-CC621B99AB67}"/>
              </a:ext>
            </a:extLst>
          </p:cNvPr>
          <p:cNvSpPr>
            <a:spLocks noChangeArrowheads="1"/>
          </p:cNvSpPr>
          <p:nvPr/>
        </p:nvSpPr>
        <p:spPr bwMode="auto">
          <a:xfrm>
            <a:off x="4151314" y="1923823"/>
            <a:ext cx="7814544"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Между полюсами сильного электромагнита помещается вакуумная камера, в которой находятся два электрода в виде полых металлических полуцилиндров (</a:t>
            </a:r>
            <a:r>
              <a:rPr kumimoji="0" lang="ru-RU" alt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дуантов</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К </a:t>
            </a:r>
            <a:r>
              <a:rPr kumimoji="0" lang="ru-RU" alt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дуантам</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приложено переменное электрическое напряжение, частота которого равна циклотронной частоте. Заряженные частицы инжектируются в центре вакуумной камеры. Частицы ускоряются электрическим полем в промежутке между </a:t>
            </a:r>
            <a:r>
              <a:rPr kumimoji="0" lang="ru-RU" alt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дуантами</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Внутри </a:t>
            </a:r>
            <a:r>
              <a:rPr kumimoji="0" lang="ru-RU" alt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дуантов</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частицы движутся под действием силы Лоренца по полуокружностям, радиус которых растет по мере увеличения энергии частиц. Каждый раз, когда частица пролетает через зазор между </a:t>
            </a:r>
            <a:r>
              <a:rPr kumimoji="0" lang="ru-RU" altLang="ru-RU" sz="2000" b="1" i="0" u="none" strike="noStrike" kern="1200" cap="none" spc="0" normalizeH="0" baseline="0" noProof="0" dirty="0" err="1">
                <a:ln>
                  <a:noFill/>
                </a:ln>
                <a:solidFill>
                  <a:prstClr val="black"/>
                </a:solidFill>
                <a:effectLst/>
                <a:uLnTx/>
                <a:uFillTx/>
                <a:latin typeface="Calibri" panose="020F0502020204030204"/>
                <a:ea typeface="+mn-ea"/>
                <a:cs typeface="+mn-cs"/>
              </a:rPr>
              <a:t>дуантами</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 она ускоряется электрическим полем. Таким образом, в циклотроне, как и во всех других ускорителях, заряженная частица ускоряется электрическим полем, а удерживается на траектории магнитным полем. Циклотроны позволяют ускорять протоны до энергии порядка 20 МэВ. </a:t>
            </a:r>
          </a:p>
        </p:txBody>
      </p:sp>
    </p:spTree>
    <p:extLst>
      <p:ext uri="{BB962C8B-B14F-4D97-AF65-F5344CB8AC3E}">
        <p14:creationId xmlns:p14="http://schemas.microsoft.com/office/powerpoint/2010/main" val="192980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49" name="Rectangle 25">
            <a:extLst>
              <a:ext uri="{FF2B5EF4-FFF2-40B4-BE49-F238E27FC236}">
                <a16:creationId xmlns:a16="http://schemas.microsoft.com/office/drawing/2014/main" id="{798B2CAC-710A-4452-64CE-C9AAB75EC29C}"/>
              </a:ext>
            </a:extLst>
          </p:cNvPr>
          <p:cNvSpPr>
            <a:spLocks noChangeArrowheads="1"/>
          </p:cNvSpPr>
          <p:nvPr/>
        </p:nvSpPr>
        <p:spPr bwMode="auto">
          <a:xfrm>
            <a:off x="-4641850" y="508635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400" b="0" i="0" u="none" strike="noStrike" kern="1200" cap="none" spc="0" normalizeH="0" baseline="0" noProof="0">
                <a:ln>
                  <a:noFill/>
                </a:ln>
                <a:solidFill>
                  <a:prstClr val="black"/>
                </a:solidFill>
                <a:effectLst/>
                <a:uLnTx/>
                <a:uFillTx/>
                <a:latin typeface="Times New Roman" panose="02020603050405020304" pitchFamily="18" charset="0"/>
                <a:ea typeface="TimesNewRomanPSMT" charset="-128"/>
                <a:cs typeface="+mn-cs"/>
              </a:rPr>
              <a:t>.</a:t>
            </a:r>
            <a:endParaRPr kumimoji="0" lang="ru-RU" altLang="ru-RU"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61868" name="Rectangle 44">
            <a:extLst>
              <a:ext uri="{FF2B5EF4-FFF2-40B4-BE49-F238E27FC236}">
                <a16:creationId xmlns:a16="http://schemas.microsoft.com/office/drawing/2014/main" id="{65F5DB83-8DC5-659F-308F-3156212315D8}"/>
              </a:ext>
            </a:extLst>
          </p:cNvPr>
          <p:cNvSpPr>
            <a:spLocks noChangeArrowheads="1"/>
          </p:cNvSpPr>
          <p:nvPr/>
        </p:nvSpPr>
        <p:spPr bwMode="auto">
          <a:xfrm>
            <a:off x="4285432" y="767771"/>
            <a:ext cx="7432813"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Масс-спектрометры используются для разделения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изотопов</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то есть ядер атомов с одинаковым зарядом, но разными массами (например, </a:t>
            </a:r>
            <a:r>
              <a:rPr kumimoji="0" lang="ru-RU" altLang="ru-RU" sz="2000" b="0" i="0" u="none" strike="noStrike" kern="1200" cap="none" spc="0" normalizeH="0" baseline="30000" noProof="0" dirty="0">
                <a:ln>
                  <a:noFill/>
                </a:ln>
                <a:solidFill>
                  <a:prstClr val="black"/>
                </a:solidFill>
                <a:effectLst/>
                <a:uLnTx/>
                <a:uFillTx/>
                <a:latin typeface="Calibri" panose="020F0502020204030204"/>
                <a:ea typeface="+mn-ea"/>
                <a:cs typeface="+mn-cs"/>
              </a:rPr>
              <a:t>20</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Ne и </a:t>
            </a:r>
            <a:r>
              <a:rPr kumimoji="0" lang="ru-RU" altLang="ru-RU" sz="2000" b="0" i="0" u="none" strike="noStrike" kern="1200" cap="none" spc="0" normalizeH="0" baseline="30000" noProof="0" dirty="0">
                <a:ln>
                  <a:noFill/>
                </a:ln>
                <a:solidFill>
                  <a:prstClr val="black"/>
                </a:solidFill>
                <a:effectLst/>
                <a:uLnTx/>
                <a:uFillTx/>
                <a:latin typeface="Calibri" panose="020F0502020204030204"/>
                <a:ea typeface="+mn-ea"/>
                <a:cs typeface="+mn-cs"/>
              </a:rPr>
              <a:t>22</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Ne). Ионы, вылетающие из источника S, проходят через несколько небольших отверстий, формирующих узкий пучок. Затем они попадают в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селектор скоростей</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в котором частицы движутся в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скрещенных однородных электрическом и магнитном полях.</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Электрическое поле создается между пластинами плоского конденсатора, магнитное поле – в зазоре между полюсами электромагнита. Начальная скорость заряженных частиц направлена перпендикулярно векторам </a:t>
            </a:r>
            <a:r>
              <a:rPr kumimoji="0" lang="ru-RU" altLang="ru-RU" sz="2000" b="1" i="1" u="none" strike="noStrike" kern="1200" cap="none" spc="0" normalizeH="0" baseline="0" noProof="0" dirty="0">
                <a:ln>
                  <a:noFill/>
                </a:ln>
                <a:solidFill>
                  <a:prstClr val="black"/>
                </a:solidFill>
                <a:effectLst/>
                <a:uLnTx/>
                <a:uFillTx/>
                <a:latin typeface="Calibri" panose="020F0502020204030204"/>
                <a:ea typeface="+mn-ea"/>
                <a:cs typeface="+mn-cs"/>
              </a:rPr>
              <a:t>Е</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altLang="ru-RU" sz="2000" b="1" i="1" u="none" strike="noStrike" kern="1200" cap="none" spc="0" normalizeH="0" baseline="0" noProof="0" dirty="0">
                <a:ln>
                  <a:noFill/>
                </a:ln>
                <a:solidFill>
                  <a:prstClr val="black"/>
                </a:solidFill>
                <a:effectLst/>
                <a:uLnTx/>
                <a:uFillTx/>
                <a:latin typeface="Calibri" panose="020F0502020204030204"/>
                <a:ea typeface="+mn-ea"/>
                <a:cs typeface="+mn-cs"/>
              </a:rPr>
              <a:t>В. </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На частицу, движущуюся в скрещенных электрическом и магнитном полях, действуют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электрическая сила</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ru-RU" sz="2000" b="1" i="1" u="none" strike="noStrike" kern="1200" cap="none" spc="0" normalizeH="0" baseline="0" noProof="0" dirty="0" err="1">
                <a:ln>
                  <a:noFill/>
                </a:ln>
                <a:solidFill>
                  <a:prstClr val="black"/>
                </a:solidFill>
                <a:effectLst/>
                <a:uLnTx/>
                <a:uFillTx/>
                <a:latin typeface="Calibri" panose="020F0502020204030204"/>
                <a:ea typeface="+mn-ea"/>
                <a:cs typeface="+mn-cs"/>
              </a:rPr>
              <a:t>qE</a:t>
            </a:r>
            <a:r>
              <a:rPr kumimoji="0" lang="en-US"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и </a:t>
            </a:r>
            <a:r>
              <a:rPr kumimoji="0" lang="ru-RU" altLang="ru-RU" sz="2000" b="1" i="0" u="none" strike="noStrike" kern="1200" cap="none" spc="0" normalizeH="0" baseline="0" noProof="0" dirty="0">
                <a:ln>
                  <a:noFill/>
                </a:ln>
                <a:solidFill>
                  <a:prstClr val="black"/>
                </a:solidFill>
                <a:effectLst/>
                <a:uLnTx/>
                <a:uFillTx/>
                <a:latin typeface="Calibri" panose="020F0502020204030204"/>
                <a:ea typeface="+mn-ea"/>
                <a:cs typeface="+mn-cs"/>
              </a:rPr>
              <a:t>магнитная сила Лоренца </a:t>
            </a:r>
            <a:r>
              <a:rPr kumimoji="0" lang="en-US" altLang="ru-RU" sz="2000" b="1" i="1" u="none" strike="noStrike" kern="1200" cap="none" spc="0" normalizeH="0" baseline="0" noProof="0" dirty="0" err="1">
                <a:ln>
                  <a:noFill/>
                </a:ln>
                <a:solidFill>
                  <a:prstClr val="black"/>
                </a:solidFill>
                <a:effectLst/>
                <a:uLnTx/>
                <a:uFillTx/>
                <a:latin typeface="Calibri" panose="020F0502020204030204"/>
                <a:ea typeface="+mn-ea"/>
                <a:cs typeface="+mn-cs"/>
              </a:rPr>
              <a:t>qvB</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При условии </a:t>
            </a:r>
            <a:r>
              <a:rPr kumimoji="0" lang="ru-RU" altLang="ru-RU" sz="2000" b="0" i="1" u="none" strike="noStrike" kern="1200" cap="none" spc="0" normalizeH="0" baseline="0" noProof="0" dirty="0">
                <a:ln>
                  <a:noFill/>
                </a:ln>
                <a:solidFill>
                  <a:prstClr val="black"/>
                </a:solidFill>
                <a:effectLst/>
                <a:uLnTx/>
                <a:uFillTx/>
                <a:latin typeface="Calibri" panose="020F0502020204030204"/>
                <a:ea typeface="+mn-ea"/>
                <a:cs typeface="+mn-cs"/>
              </a:rPr>
              <a:t>E = </a:t>
            </a:r>
            <a:r>
              <a:rPr kumimoji="0" lang="en-US" altLang="ru-RU" sz="2000" b="0" i="1"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ru-RU" altLang="ru-RU" sz="2000" b="0" i="1"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эти силы точно уравновешивают друг друга. Если это условие выполняется, частица будет двигаться равномерно и прямолинейно и, пролетев через конденсатор, пройдет через отверстие в экране. При заданных значениях электрического и магнитного полей селектор выделит частицы, движущиеся со скоростью </a:t>
            </a:r>
            <a:r>
              <a:rPr kumimoji="0" lang="en-US" altLang="ru-RU" sz="2000" b="0" i="1"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ru-RU" altLang="ru-RU" sz="2000" b="0" i="1" u="none" strike="noStrike" kern="1200" cap="none" spc="0" normalizeH="0" baseline="0" noProof="0" dirty="0">
                <a:ln>
                  <a:noFill/>
                </a:ln>
                <a:solidFill>
                  <a:prstClr val="black"/>
                </a:solidFill>
                <a:effectLst/>
                <a:uLnTx/>
                <a:uFillTx/>
                <a:latin typeface="Calibri" panose="020F0502020204030204"/>
                <a:ea typeface="+mn-ea"/>
                <a:cs typeface="+mn-cs"/>
              </a:rPr>
              <a:t> = E / B</a:t>
            </a:r>
            <a:r>
              <a:rPr kumimoji="0" lang="ru-RU" altLang="ru-RU"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61869" name="Picture 45" descr="Селектор скоростей и масс-спектрометр. ">
            <a:extLst>
              <a:ext uri="{FF2B5EF4-FFF2-40B4-BE49-F238E27FC236}">
                <a16:creationId xmlns:a16="http://schemas.microsoft.com/office/drawing/2014/main" id="{23B294BE-2423-1174-1A34-C95980B4A961}"/>
              </a:ext>
            </a:extLst>
          </p:cNvPr>
          <p:cNvPicPr>
            <a:picLocks noChangeAspect="1" noChangeArrowheads="1"/>
          </p:cNvPicPr>
          <p:nvPr/>
        </p:nvPicPr>
        <p:blipFill>
          <a:blip r:embed="rId2">
            <a:lum bright="-28000" contrast="62000"/>
            <a:extLst>
              <a:ext uri="{28A0092B-C50C-407E-A947-70E740481C1C}">
                <a14:useLocalDpi xmlns:a14="http://schemas.microsoft.com/office/drawing/2010/main" val="0"/>
              </a:ext>
            </a:extLst>
          </a:blip>
          <a:srcRect/>
          <a:stretch>
            <a:fillRect/>
          </a:stretch>
        </p:blipFill>
        <p:spPr bwMode="auto">
          <a:xfrm>
            <a:off x="569024" y="811349"/>
            <a:ext cx="3621139" cy="59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70" name="Rectangle 46">
            <a:extLst>
              <a:ext uri="{FF2B5EF4-FFF2-40B4-BE49-F238E27FC236}">
                <a16:creationId xmlns:a16="http://schemas.microsoft.com/office/drawing/2014/main" id="{A5CF93CC-6D7F-CA1E-8462-98E14F9B9B2A}"/>
              </a:ext>
            </a:extLst>
          </p:cNvPr>
          <p:cNvSpPr>
            <a:spLocks noChangeArrowheads="1"/>
          </p:cNvSpPr>
          <p:nvPr/>
        </p:nvSpPr>
        <p:spPr bwMode="auto">
          <a:xfrm>
            <a:off x="2447402" y="87610"/>
            <a:ext cx="319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2400" b="1" i="0" u="none" strike="noStrike" kern="1200" cap="none" spc="0" normalizeH="0" baseline="0" noProof="0" dirty="0">
                <a:ln>
                  <a:noFill/>
                </a:ln>
                <a:solidFill>
                  <a:prstClr val="black"/>
                </a:solidFill>
                <a:effectLst/>
                <a:uLnTx/>
                <a:uFillTx/>
                <a:latin typeface="Calibri" panose="020F0502020204030204"/>
                <a:ea typeface="+mn-ea"/>
                <a:cs typeface="+mn-cs"/>
              </a:rPr>
              <a:t>Масс-спектрометр</a:t>
            </a:r>
          </a:p>
        </p:txBody>
      </p:sp>
    </p:spTree>
    <p:extLst>
      <p:ext uri="{BB962C8B-B14F-4D97-AF65-F5344CB8AC3E}">
        <p14:creationId xmlns:p14="http://schemas.microsoft.com/office/powerpoint/2010/main" val="3214035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97" name="Rectangle 21">
            <a:extLst>
              <a:ext uri="{FF2B5EF4-FFF2-40B4-BE49-F238E27FC236}">
                <a16:creationId xmlns:a16="http://schemas.microsoft.com/office/drawing/2014/main" id="{E929B35F-6E64-785B-4FA1-619B9C65CBB1}"/>
              </a:ext>
            </a:extLst>
          </p:cNvPr>
          <p:cNvSpPr>
            <a:spLocks noChangeArrowheads="1"/>
          </p:cNvSpPr>
          <p:nvPr/>
        </p:nvSpPr>
        <p:spPr bwMode="auto">
          <a:xfrm>
            <a:off x="5588155" y="205541"/>
            <a:ext cx="5738606"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Далее частицы с одним и тем же значением скорости попадают в камеру масс-спектрометра, в которой создано однородное магнитное поле</a:t>
            </a:r>
            <a:r>
              <a:rPr kumimoji="0" lang="en-US"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 </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Частицы движутся в камере в плоскости, перпендикулярной магнитному полю, под действием силы Лоренца. Траектории частиц представляют собой окружности радиусов R = </a:t>
            </a:r>
            <a:r>
              <a:rPr kumimoji="0" lang="ru-RU" altLang="ru-RU"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mυ</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ru-RU" altLang="ru-RU"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qB</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Измеряя радиусы траекторий при известных значениях υ и B' можно определить отношение q / m. В случае изотопов (q</a:t>
            </a:r>
            <a:r>
              <a:rPr kumimoji="0" lang="ru-RU" altLang="ru-RU" sz="2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q</a:t>
            </a:r>
            <a:r>
              <a:rPr kumimoji="0" lang="ru-RU" altLang="ru-RU" sz="2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масс-спектрометр позволяет разделить частицы с разными массами. </a:t>
            </a:r>
            <a:endPar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Современные масс-спектрометры позволяют измерять массы заряженных частиц с точностью выше 10</a:t>
            </a:r>
            <a:r>
              <a:rPr kumimoji="0" lang="ru-RU" altLang="ru-RU" sz="2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a:t>
            </a:r>
            <a:r>
              <a:rPr kumimoji="0" lang="ru-RU" altLang="ru-RU"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ru-RU" altLang="ru-RU"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87798" name="Picture 22" descr="Селектор скоростей и масс-спектрометр. ">
            <a:extLst>
              <a:ext uri="{FF2B5EF4-FFF2-40B4-BE49-F238E27FC236}">
                <a16:creationId xmlns:a16="http://schemas.microsoft.com/office/drawing/2014/main" id="{CC7600ED-C267-D5F2-2427-E50A1344FEFA}"/>
              </a:ext>
            </a:extLst>
          </p:cNvPr>
          <p:cNvPicPr>
            <a:picLocks noChangeAspect="1" noChangeArrowheads="1"/>
          </p:cNvPicPr>
          <p:nvPr/>
        </p:nvPicPr>
        <p:blipFill>
          <a:blip r:embed="rId2">
            <a:lum bright="-32000" contrast="58000"/>
            <a:extLst>
              <a:ext uri="{28A0092B-C50C-407E-A947-70E740481C1C}">
                <a14:useLocalDpi xmlns:a14="http://schemas.microsoft.com/office/drawing/2010/main" val="0"/>
              </a:ext>
            </a:extLst>
          </a:blip>
          <a:srcRect/>
          <a:stretch>
            <a:fillRect/>
          </a:stretch>
        </p:blipFill>
        <p:spPr bwMode="auto">
          <a:xfrm>
            <a:off x="1080935" y="37971"/>
            <a:ext cx="4120329" cy="678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31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93" name="Rectangle 17">
            <a:extLst>
              <a:ext uri="{FF2B5EF4-FFF2-40B4-BE49-F238E27FC236}">
                <a16:creationId xmlns:a16="http://schemas.microsoft.com/office/drawing/2014/main" id="{8F2B4154-92F4-5026-8610-8530DF4E7ED8}"/>
              </a:ext>
            </a:extLst>
          </p:cNvPr>
          <p:cNvSpPr>
            <a:spLocks noChangeArrowheads="1"/>
          </p:cNvSpPr>
          <p:nvPr/>
        </p:nvSpPr>
        <p:spPr bwMode="auto">
          <a:xfrm>
            <a:off x="1605065" y="0"/>
            <a:ext cx="86407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gn="ctr"/>
            <a:r>
              <a:rPr lang="ru-RU" altLang="ru-RU" sz="2000" b="1" dirty="0">
                <a:solidFill>
                  <a:srgbClr val="FF0000"/>
                </a:solidFill>
                <a:latin typeface="Arial" panose="020B0604020202020204" pitchFamily="34" charset="0"/>
              </a:rPr>
              <a:t> </a:t>
            </a:r>
            <a:r>
              <a:rPr lang="ru-RU" altLang="ru-RU" sz="2800" b="1" dirty="0">
                <a:solidFill>
                  <a:srgbClr val="FF0000"/>
                </a:solidFill>
                <a:latin typeface="Arial" panose="020B0604020202020204" pitchFamily="34" charset="0"/>
              </a:rPr>
              <a:t>Циркуляция вектора напряженности магнитного поля. Закон полного тока</a:t>
            </a:r>
          </a:p>
        </p:txBody>
      </p:sp>
      <p:pic>
        <p:nvPicPr>
          <p:cNvPr id="459794" name="Picture 18">
            <a:extLst>
              <a:ext uri="{FF2B5EF4-FFF2-40B4-BE49-F238E27FC236}">
                <a16:creationId xmlns:a16="http://schemas.microsoft.com/office/drawing/2014/main" id="{68FCA62C-B50A-AAF2-8BE4-9FE0B95936DC}"/>
              </a:ext>
            </a:extLst>
          </p:cNvPr>
          <p:cNvPicPr>
            <a:picLocks noChangeAspect="1" noChangeArrowheads="1"/>
          </p:cNvPicPr>
          <p:nvPr/>
        </p:nvPicPr>
        <p:blipFill>
          <a:blip r:embed="rId2">
            <a:lum bright="-42000" contrast="66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40319" y="898446"/>
            <a:ext cx="10594559" cy="236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9795" name="Рисунок 233" descr="Описание: Рис%206-12">
            <a:extLst>
              <a:ext uri="{FF2B5EF4-FFF2-40B4-BE49-F238E27FC236}">
                <a16:creationId xmlns:a16="http://schemas.microsoft.com/office/drawing/2014/main" id="{DA82637D-F86F-6FF2-293C-0280A1522981}"/>
              </a:ext>
            </a:extLst>
          </p:cNvPr>
          <p:cNvPicPr>
            <a:picLocks noChangeAspect="1" noChangeArrowheads="1"/>
          </p:cNvPicPr>
          <p:nvPr/>
        </p:nvPicPr>
        <p:blipFill>
          <a:blip r:embed="rId4">
            <a:lum bright="-36000" contrast="54000"/>
            <a:extLst>
              <a:ext uri="{28A0092B-C50C-407E-A947-70E740481C1C}">
                <a14:useLocalDpi xmlns:a14="http://schemas.microsoft.com/office/drawing/2010/main" val="0"/>
              </a:ext>
            </a:extLst>
          </a:blip>
          <a:srcRect/>
          <a:stretch>
            <a:fillRect/>
          </a:stretch>
        </p:blipFill>
        <p:spPr bwMode="auto">
          <a:xfrm>
            <a:off x="149892" y="3409208"/>
            <a:ext cx="3600450"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796" name="Picture 20">
            <a:extLst>
              <a:ext uri="{FF2B5EF4-FFF2-40B4-BE49-F238E27FC236}">
                <a16:creationId xmlns:a16="http://schemas.microsoft.com/office/drawing/2014/main" id="{C21BCB40-80CE-8D82-85C6-2E572ADA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2077" y="3264182"/>
            <a:ext cx="3816350"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797" name="Picture 21">
            <a:extLst>
              <a:ext uri="{FF2B5EF4-FFF2-40B4-BE49-F238E27FC236}">
                <a16:creationId xmlns:a16="http://schemas.microsoft.com/office/drawing/2014/main" id="{959A22EC-7F69-5299-BBC5-8C9E8832B0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5446" y="4481834"/>
            <a:ext cx="3313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801" name="Picture 25">
            <a:extLst>
              <a:ext uri="{FF2B5EF4-FFF2-40B4-BE49-F238E27FC236}">
                <a16:creationId xmlns:a16="http://schemas.microsoft.com/office/drawing/2014/main" id="{4F2BB16C-57C3-52CB-C3DD-7CB400957038}"/>
              </a:ext>
            </a:extLst>
          </p:cNvPr>
          <p:cNvPicPr>
            <a:picLocks noChangeAspect="1" noChangeArrowheads="1"/>
          </p:cNvPicPr>
          <p:nvPr/>
        </p:nvPicPr>
        <p:blipFill>
          <a:blip r:embed="rId7">
            <a:lum bright="-10000" contrast="56000"/>
            <a:extLst>
              <a:ext uri="{28A0092B-C50C-407E-A947-70E740481C1C}">
                <a14:useLocalDpi xmlns:a14="http://schemas.microsoft.com/office/drawing/2010/main" val="0"/>
              </a:ext>
            </a:extLst>
          </a:blip>
          <a:srcRect/>
          <a:stretch>
            <a:fillRect/>
          </a:stretch>
        </p:blipFill>
        <p:spPr bwMode="auto">
          <a:xfrm>
            <a:off x="2894014" y="6144656"/>
            <a:ext cx="8630315" cy="52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12" name="Rectangle 28">
            <a:extLst>
              <a:ext uri="{FF2B5EF4-FFF2-40B4-BE49-F238E27FC236}">
                <a16:creationId xmlns:a16="http://schemas.microsoft.com/office/drawing/2014/main" id="{03214813-F74A-9E3D-D007-BAA24385418B}"/>
              </a:ext>
            </a:extLst>
          </p:cNvPr>
          <p:cNvSpPr>
            <a:spLocks noChangeArrowheads="1"/>
          </p:cNvSpPr>
          <p:nvPr/>
        </p:nvSpPr>
        <p:spPr bwMode="auto">
          <a:xfrm>
            <a:off x="1052052" y="312311"/>
            <a:ext cx="1022554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	Полученное выражение справедливо для контуров любой формы.</a:t>
            </a:r>
          </a:p>
          <a:p>
            <a:pPr algn="just"/>
            <a:r>
              <a:rPr lang="ru-RU" altLang="ru-RU" sz="2000" dirty="0"/>
              <a:t>То, что циркуляция вектора магнитной индукции по замкнутому контуру отлична от нуля, выражает </a:t>
            </a:r>
            <a:r>
              <a:rPr lang="ru-RU" altLang="ru-RU" sz="2000" b="1" dirty="0"/>
              <a:t>вихревой</a:t>
            </a:r>
            <a:r>
              <a:rPr lang="ru-RU" altLang="ru-RU" sz="2000" dirty="0"/>
              <a:t> характер магнитного поля.</a:t>
            </a:r>
          </a:p>
          <a:p>
            <a:pPr algn="just"/>
            <a:r>
              <a:rPr lang="ru-RU" altLang="ru-RU" sz="2000" dirty="0"/>
              <a:t>	Если контур охватывает несколько проводников с токами, то циркуляция вектора индукции суммарного магнитного поля  равна сумме этих токов:</a:t>
            </a:r>
          </a:p>
        </p:txBody>
      </p:sp>
      <p:pic>
        <p:nvPicPr>
          <p:cNvPr id="451613" name="Picture 29">
            <a:extLst>
              <a:ext uri="{FF2B5EF4-FFF2-40B4-BE49-F238E27FC236}">
                <a16:creationId xmlns:a16="http://schemas.microsoft.com/office/drawing/2014/main" id="{4FCD1DEE-8924-6B80-EF2E-B09FB5BF7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2614236"/>
            <a:ext cx="302418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614" name="Picture 30">
            <a:extLst>
              <a:ext uri="{FF2B5EF4-FFF2-40B4-BE49-F238E27FC236}">
                <a16:creationId xmlns:a16="http://schemas.microsoft.com/office/drawing/2014/main" id="{197676AE-1550-2F70-2883-D7AF25839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445" y="2589627"/>
            <a:ext cx="15128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15" name="Rectangle 31">
            <a:extLst>
              <a:ext uri="{FF2B5EF4-FFF2-40B4-BE49-F238E27FC236}">
                <a16:creationId xmlns:a16="http://schemas.microsoft.com/office/drawing/2014/main" id="{3E521D12-3276-D9F1-77B5-960FC66FAC80}"/>
              </a:ext>
            </a:extLst>
          </p:cNvPr>
          <p:cNvSpPr>
            <a:spLocks noChangeArrowheads="1"/>
          </p:cNvSpPr>
          <p:nvPr/>
        </p:nvSpPr>
        <p:spPr bwMode="auto">
          <a:xfrm>
            <a:off x="1052052" y="3651946"/>
            <a:ext cx="1038286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Условимся о направлении обхода контуров и знаке токов: положительными будем считать токи, направление которых связано с направлением обхода контура правилом правого винта; токи противоположного направления считаем отрицательными. Если обход контура совершается не один, а </a:t>
            </a:r>
            <a:r>
              <a:rPr lang="en-US" altLang="ru-RU" sz="2000" i="1" dirty="0"/>
              <a:t>n</a:t>
            </a:r>
            <a:r>
              <a:rPr lang="ru-RU" altLang="ru-RU" sz="2000" dirty="0"/>
              <a:t> раз, то </a:t>
            </a:r>
          </a:p>
        </p:txBody>
      </p:sp>
      <p:pic>
        <p:nvPicPr>
          <p:cNvPr id="451616" name="Picture 32">
            <a:extLst>
              <a:ext uri="{FF2B5EF4-FFF2-40B4-BE49-F238E27FC236}">
                <a16:creationId xmlns:a16="http://schemas.microsoft.com/office/drawing/2014/main" id="{ED22127B-653C-4C5A-6922-2B6DB7097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696" y="5742706"/>
            <a:ext cx="16557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44" name="Picture 20">
            <a:extLst>
              <a:ext uri="{FF2B5EF4-FFF2-40B4-BE49-F238E27FC236}">
                <a16:creationId xmlns:a16="http://schemas.microsoft.com/office/drawing/2014/main" id="{C1A79103-204A-5DA0-E165-4EFD69375682}"/>
              </a:ext>
            </a:extLst>
          </p:cNvPr>
          <p:cNvPicPr>
            <a:picLocks noChangeAspect="1" noChangeArrowheads="1"/>
          </p:cNvPicPr>
          <p:nvPr/>
        </p:nvPicPr>
        <p:blipFill>
          <a:blip r:embed="rId2">
            <a:lum bright="-34000" contrast="66000"/>
            <a:extLst>
              <a:ext uri="{28A0092B-C50C-407E-A947-70E740481C1C}">
                <a14:useLocalDpi xmlns:a14="http://schemas.microsoft.com/office/drawing/2010/main" val="0"/>
              </a:ext>
            </a:extLst>
          </a:blip>
          <a:srcRect/>
          <a:stretch>
            <a:fillRect/>
          </a:stretch>
        </p:blipFill>
        <p:spPr bwMode="auto">
          <a:xfrm>
            <a:off x="251763" y="0"/>
            <a:ext cx="10966024" cy="209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45" name="Picture 21">
            <a:extLst>
              <a:ext uri="{FF2B5EF4-FFF2-40B4-BE49-F238E27FC236}">
                <a16:creationId xmlns:a16="http://schemas.microsoft.com/office/drawing/2014/main" id="{DA2BECDD-820C-5661-CC97-6E36294AD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07" y="3156718"/>
            <a:ext cx="18732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46" name="Рисунок 968">
            <a:extLst>
              <a:ext uri="{FF2B5EF4-FFF2-40B4-BE49-F238E27FC236}">
                <a16:creationId xmlns:a16="http://schemas.microsoft.com/office/drawing/2014/main" id="{F3B4FC03-6981-780E-3461-87BAF76AAB46}"/>
              </a:ext>
            </a:extLst>
          </p:cNvPr>
          <p:cNvPicPr>
            <a:picLocks noChangeAspect="1" noChangeArrowheads="1"/>
          </p:cNvPicPr>
          <p:nvPr/>
        </p:nvPicPr>
        <p:blipFill>
          <a:blip r:embed="rId4">
            <a:lum bright="-38000" contrast="72000"/>
            <a:extLst>
              <a:ext uri="{28A0092B-C50C-407E-A947-70E740481C1C}">
                <a14:useLocalDpi xmlns:a14="http://schemas.microsoft.com/office/drawing/2010/main" val="0"/>
              </a:ext>
            </a:extLst>
          </a:blip>
          <a:srcRect/>
          <a:stretch>
            <a:fillRect/>
          </a:stretch>
        </p:blipFill>
        <p:spPr bwMode="auto">
          <a:xfrm>
            <a:off x="6177448" y="2069764"/>
            <a:ext cx="3891331" cy="286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47" name="Picture 23">
            <a:extLst>
              <a:ext uri="{FF2B5EF4-FFF2-40B4-BE49-F238E27FC236}">
                <a16:creationId xmlns:a16="http://schemas.microsoft.com/office/drawing/2014/main" id="{844504F6-5E1B-EEF8-4672-92BCD60DC7F3}"/>
              </a:ext>
            </a:extLst>
          </p:cNvPr>
          <p:cNvPicPr>
            <a:picLocks noChangeAspect="1" noChangeArrowheads="1"/>
          </p:cNvPicPr>
          <p:nvPr/>
        </p:nvPicPr>
        <p:blipFill>
          <a:blip r:embed="rId5">
            <a:lum bright="-38000" contrast="70000"/>
            <a:extLst>
              <a:ext uri="{28A0092B-C50C-407E-A947-70E740481C1C}">
                <a14:useLocalDpi xmlns:a14="http://schemas.microsoft.com/office/drawing/2010/main" val="0"/>
              </a:ext>
            </a:extLst>
          </a:blip>
          <a:srcRect/>
          <a:stretch>
            <a:fillRect/>
          </a:stretch>
        </p:blipFill>
        <p:spPr bwMode="auto">
          <a:xfrm>
            <a:off x="1502336" y="4760910"/>
            <a:ext cx="9883418" cy="209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611" name="Rectangle 27">
            <a:extLst>
              <a:ext uri="{FF2B5EF4-FFF2-40B4-BE49-F238E27FC236}">
                <a16:creationId xmlns:a16="http://schemas.microsoft.com/office/drawing/2014/main" id="{EC5E2761-95EA-491A-8B47-797A7F558AD3}"/>
              </a:ext>
            </a:extLst>
          </p:cNvPr>
          <p:cNvSpPr>
            <a:spLocks noChangeArrowheads="1"/>
          </p:cNvSpPr>
          <p:nvPr/>
        </p:nvSpPr>
        <p:spPr bwMode="auto">
          <a:xfrm>
            <a:off x="260555" y="0"/>
            <a:ext cx="11670890" cy="681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solidFill>
                  <a:srgbClr val="000000"/>
                </a:solidFill>
                <a:latin typeface="Times New Roman" panose="02020603050405020304" pitchFamily="18" charset="0"/>
                <a:cs typeface="Times New Roman" panose="02020603050405020304" pitchFamily="18" charset="0"/>
              </a:rPr>
              <a:t>	</a:t>
            </a:r>
            <a:r>
              <a:rPr lang="ru-RU" altLang="ru-RU" sz="1900" dirty="0">
                <a:solidFill>
                  <a:srgbClr val="000000"/>
                </a:solidFill>
                <a:latin typeface="Times New Roman" panose="02020603050405020304" pitchFamily="18" charset="0"/>
                <a:cs typeface="Times New Roman" panose="02020603050405020304" pitchFamily="18" charset="0"/>
              </a:rPr>
              <a:t>Таким образом, магнетизм обусловлен движущимися зарядами. Движущиеся заряды (токи) изменяют свойства окружающего их пространства и создают в нем магнитное поле. Это поле проявляется в том, что на магнитную стрелку и на проводники с током действуют силы.</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	Так родилась новая область физики – </a:t>
            </a:r>
            <a:r>
              <a:rPr lang="ru-RU" altLang="ru-RU" sz="1900" b="1" dirty="0">
                <a:solidFill>
                  <a:srgbClr val="000000"/>
                </a:solidFill>
                <a:latin typeface="Times New Roman" panose="02020603050405020304" pitchFamily="18" charset="0"/>
                <a:cs typeface="Times New Roman" panose="02020603050405020304" pitchFamily="18" charset="0"/>
              </a:rPr>
              <a:t>электродинамика</a:t>
            </a:r>
            <a:r>
              <a:rPr lang="ru-RU" altLang="ru-RU" sz="1900" dirty="0">
                <a:solidFill>
                  <a:srgbClr val="000000"/>
                </a:solidFill>
                <a:latin typeface="Times New Roman" panose="02020603050405020304" pitchFamily="18" charset="0"/>
                <a:cs typeface="Times New Roman" panose="02020603050405020304" pitchFamily="18" charset="0"/>
              </a:rPr>
              <a:t>. Частью электродинамики (электромагнетизма) является </a:t>
            </a:r>
            <a:r>
              <a:rPr lang="ru-RU" altLang="ru-RU" sz="1900" b="1" dirty="0">
                <a:solidFill>
                  <a:srgbClr val="000000"/>
                </a:solidFill>
                <a:latin typeface="Times New Roman" panose="02020603050405020304" pitchFamily="18" charset="0"/>
                <a:cs typeface="Times New Roman" panose="02020603050405020304" pitchFamily="18" charset="0"/>
              </a:rPr>
              <a:t>магнитостатика</a:t>
            </a:r>
            <a:r>
              <a:rPr lang="ru-RU" altLang="ru-RU" sz="1900" dirty="0">
                <a:solidFill>
                  <a:srgbClr val="000000"/>
                </a:solidFill>
                <a:latin typeface="Times New Roman" panose="02020603050405020304" pitchFamily="18" charset="0"/>
                <a:cs typeface="Times New Roman" panose="02020603050405020304" pitchFamily="18" charset="0"/>
              </a:rPr>
              <a:t>, изучающая не изменяющиеся во времени (стационарные, или постоянные) </a:t>
            </a:r>
            <a:r>
              <a:rPr lang="ru-RU" altLang="ru-RU" sz="1900" b="1" dirty="0">
                <a:solidFill>
                  <a:srgbClr val="000000"/>
                </a:solidFill>
                <a:latin typeface="Times New Roman" panose="02020603050405020304" pitchFamily="18" charset="0"/>
                <a:cs typeface="Times New Roman" panose="02020603050405020304" pitchFamily="18" charset="0"/>
              </a:rPr>
              <a:t>магнитные поля</a:t>
            </a:r>
            <a:r>
              <a:rPr lang="ru-RU" altLang="ru-RU" sz="1900" dirty="0">
                <a:solidFill>
                  <a:srgbClr val="000000"/>
                </a:solidFill>
                <a:latin typeface="Times New Roman" panose="02020603050405020304" pitchFamily="18" charset="0"/>
                <a:cs typeface="Times New Roman" panose="02020603050405020304" pitchFamily="18" charset="0"/>
              </a:rPr>
              <a:t>. </a:t>
            </a:r>
            <a:endParaRPr lang="ru-RU" altLang="ru-RU" sz="1900" dirty="0">
              <a:latin typeface="Times New Roman" panose="02020603050405020304" pitchFamily="18" charset="0"/>
            </a:endParaRPr>
          </a:p>
          <a:p>
            <a:pPr algn="just" eaLnBrk="0" hangingPunct="0"/>
            <a:r>
              <a:rPr lang="ru-RU" altLang="ru-RU" sz="1900" b="1" dirty="0">
                <a:solidFill>
                  <a:srgbClr val="000000"/>
                </a:solidFill>
                <a:latin typeface="Times New Roman" panose="02020603050405020304" pitchFamily="18" charset="0"/>
                <a:cs typeface="Times New Roman" panose="02020603050405020304" pitchFamily="18" charset="0"/>
              </a:rPr>
              <a:t>	Магнитное поле </a:t>
            </a:r>
            <a:r>
              <a:rPr lang="ru-RU" altLang="ru-RU" sz="1900" dirty="0">
                <a:solidFill>
                  <a:srgbClr val="000000"/>
                </a:solidFill>
                <a:latin typeface="Times New Roman" panose="02020603050405020304" pitchFamily="18" charset="0"/>
                <a:cs typeface="Times New Roman" panose="02020603050405020304" pitchFamily="18" charset="0"/>
              </a:rPr>
              <a:t>– силовое поле (подобно гравитационному или электрическому полю), окружающее токи и постоянные магниты. Магнитное поле не действует на неподвижные заряды, оно может создаваться только движущимися зарядами и действует только на движущиеся заряды. Магнитные силы, действующие со стороны магнитного поля на </a:t>
            </a:r>
            <a:r>
              <a:rPr lang="ru-RU" altLang="ru-RU" sz="1900" b="1" dirty="0">
                <a:solidFill>
                  <a:srgbClr val="000000"/>
                </a:solidFill>
                <a:latin typeface="Times New Roman" panose="02020603050405020304" pitchFamily="18" charset="0"/>
                <a:cs typeface="Times New Roman" panose="02020603050405020304" pitchFamily="18" charset="0"/>
              </a:rPr>
              <a:t>движущиеся</a:t>
            </a:r>
            <a:r>
              <a:rPr lang="ru-RU" altLang="ru-RU" sz="1900" dirty="0">
                <a:solidFill>
                  <a:srgbClr val="000000"/>
                </a:solidFill>
                <a:latin typeface="Times New Roman" panose="02020603050405020304" pitchFamily="18" charset="0"/>
                <a:cs typeface="Times New Roman" panose="02020603050405020304" pitchFamily="18" charset="0"/>
              </a:rPr>
              <a:t> заряды, могут: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 искривлять их траекторию (если заряд движется в свободном пространстве);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 отклонять проводник (если заряды движутся в проводнике);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 поворачивать контур (если проводник образует замкнутый контур).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	Все объекты, на которые действует магнитное поле: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1. движущиеся заряды,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2. проводники с током,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3. контуры с током,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4. постоянные магниты,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5. изменяющееся электрическое поле,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являются </a:t>
            </a:r>
            <a:r>
              <a:rPr lang="ru-RU" altLang="ru-RU" sz="1900" dirty="0">
                <a:solidFill>
                  <a:srgbClr val="000000"/>
                </a:solidFill>
                <a:latin typeface="Times New Roman" panose="02020603050405020304" pitchFamily="18" charset="0"/>
              </a:rPr>
              <a:t>и </a:t>
            </a:r>
            <a:r>
              <a:rPr lang="ru-RU" altLang="ru-RU" sz="1900" b="1" dirty="0">
                <a:solidFill>
                  <a:srgbClr val="000000"/>
                </a:solidFill>
                <a:latin typeface="Times New Roman" panose="02020603050405020304" pitchFamily="18" charset="0"/>
                <a:cs typeface="Times New Roman" panose="02020603050405020304" pitchFamily="18" charset="0"/>
              </a:rPr>
              <a:t>источниками магнитного поля</a:t>
            </a:r>
            <a:r>
              <a:rPr lang="ru-RU" altLang="ru-RU" sz="1900" dirty="0">
                <a:solidFill>
                  <a:srgbClr val="000000"/>
                </a:solidFill>
                <a:latin typeface="Times New Roman" panose="02020603050405020304" pitchFamily="18" charset="0"/>
                <a:cs typeface="Times New Roman" panose="02020603050405020304" pitchFamily="18" charset="0"/>
              </a:rPr>
              <a:t>. </a:t>
            </a:r>
            <a:endParaRPr lang="ru-RU" altLang="ru-RU" sz="1900" dirty="0">
              <a:latin typeface="Times New Roman" panose="02020603050405020304" pitchFamily="18" charset="0"/>
            </a:endParaRPr>
          </a:p>
          <a:p>
            <a:pPr algn="just" eaLnBrk="0" hangingPunct="0"/>
            <a:r>
              <a:rPr lang="ru-RU" altLang="ru-RU" sz="1900" dirty="0">
                <a:solidFill>
                  <a:srgbClr val="000000"/>
                </a:solidFill>
                <a:latin typeface="Times New Roman" panose="02020603050405020304" pitchFamily="18" charset="0"/>
                <a:cs typeface="Times New Roman" panose="02020603050405020304" pitchFamily="18" charset="0"/>
              </a:rPr>
              <a:t>Открытие Эрстеда позволило качественно изменить эксперименты по изучению магнитных полей. Теперь вместо магнитов стали изучать взаимодействие проводов с током, и в том же 1820 г. были сформулированы законы Био–Савара‑Лапласа и Ампера.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44" name="Picture 36">
            <a:extLst>
              <a:ext uri="{FF2B5EF4-FFF2-40B4-BE49-F238E27FC236}">
                <a16:creationId xmlns:a16="http://schemas.microsoft.com/office/drawing/2014/main" id="{FF77E4FA-8218-3BF1-E56A-6C18FA176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287" y="209317"/>
            <a:ext cx="475138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45" name="Rectangle 37">
            <a:extLst>
              <a:ext uri="{FF2B5EF4-FFF2-40B4-BE49-F238E27FC236}">
                <a16:creationId xmlns:a16="http://schemas.microsoft.com/office/drawing/2014/main" id="{6B83D4C7-0463-BEE2-68E6-18832472E27F}"/>
              </a:ext>
            </a:extLst>
          </p:cNvPr>
          <p:cNvSpPr>
            <a:spLocks noChangeArrowheads="1"/>
          </p:cNvSpPr>
          <p:nvPr/>
        </p:nvSpPr>
        <p:spPr bwMode="auto">
          <a:xfrm>
            <a:off x="865239" y="2952446"/>
            <a:ext cx="1074665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400" i="1" dirty="0"/>
              <a:t>Каждый ток учитывается столько раз, сколько раз он охватывается контуром. </a:t>
            </a:r>
          </a:p>
          <a:p>
            <a:endParaRPr lang="ru-RU" altLang="ru-RU" sz="2400" i="1" dirty="0"/>
          </a:p>
          <a:p>
            <a:r>
              <a:rPr lang="ru-RU" altLang="ru-RU" sz="2400" dirty="0"/>
              <a:t>Положительным считается ток, направление которого образует с направлением обхода по контуру правовинтовую систему; ток противоположного направления считается отрицательным. </a:t>
            </a:r>
          </a:p>
          <a:p>
            <a:r>
              <a:rPr lang="ru-RU" altLang="ru-RU" sz="2400" dirty="0"/>
              <a:t>Например, для системы токов, изображенных на рис</a:t>
            </a:r>
            <a:r>
              <a:rPr lang="ru-RU" altLang="ru-RU" sz="2400" b="1" dirty="0"/>
              <a:t>.</a:t>
            </a:r>
          </a:p>
        </p:txBody>
      </p:sp>
      <p:pic>
        <p:nvPicPr>
          <p:cNvPr id="452646" name="Picture 38">
            <a:extLst>
              <a:ext uri="{FF2B5EF4-FFF2-40B4-BE49-F238E27FC236}">
                <a16:creationId xmlns:a16="http://schemas.microsoft.com/office/drawing/2014/main" id="{E9E4A923-85D1-36AE-6A4D-393E8B89195C}"/>
              </a:ext>
            </a:extLst>
          </p:cNvPr>
          <p:cNvPicPr>
            <a:picLocks noChangeAspect="1" noChangeArrowheads="1"/>
          </p:cNvPicPr>
          <p:nvPr/>
        </p:nvPicPr>
        <p:blipFill>
          <a:blip r:embed="rId3">
            <a:lum bright="-38000" contrast="68000"/>
            <a:extLst>
              <a:ext uri="{28A0092B-C50C-407E-A947-70E740481C1C}">
                <a14:useLocalDpi xmlns:a14="http://schemas.microsoft.com/office/drawing/2010/main" val="0"/>
              </a:ext>
            </a:extLst>
          </a:blip>
          <a:srcRect/>
          <a:stretch>
            <a:fillRect/>
          </a:stretch>
        </p:blipFill>
        <p:spPr bwMode="auto">
          <a:xfrm>
            <a:off x="7827181" y="5741156"/>
            <a:ext cx="3308350"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40" name="Rectangle 36">
            <a:extLst>
              <a:ext uri="{FF2B5EF4-FFF2-40B4-BE49-F238E27FC236}">
                <a16:creationId xmlns:a16="http://schemas.microsoft.com/office/drawing/2014/main" id="{211663E6-7168-231C-0952-8393417BC31F}"/>
              </a:ext>
            </a:extLst>
          </p:cNvPr>
          <p:cNvSpPr>
            <a:spLocks noChangeArrowheads="1"/>
          </p:cNvSpPr>
          <p:nvPr/>
        </p:nvSpPr>
        <p:spPr bwMode="auto">
          <a:xfrm>
            <a:off x="3452788" y="67410"/>
            <a:ext cx="51268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p>
            <a:r>
              <a:rPr lang="ru-RU" altLang="ru-RU" sz="2400" b="1" dirty="0">
                <a:solidFill>
                  <a:schemeClr val="accent2">
                    <a:lumMod val="50000"/>
                  </a:schemeClr>
                </a:solidFill>
              </a:rPr>
              <a:t>Магнитное поле соленоида</a:t>
            </a:r>
            <a:endParaRPr lang="ru-RU" altLang="ru-RU" sz="2400" dirty="0">
              <a:solidFill>
                <a:schemeClr val="accent2">
                  <a:lumMod val="50000"/>
                </a:schemeClr>
              </a:solidFill>
            </a:endParaRPr>
          </a:p>
        </p:txBody>
      </p:sp>
      <p:sp>
        <p:nvSpPr>
          <p:cNvPr id="559142" name="Rectangle 38">
            <a:extLst>
              <a:ext uri="{FF2B5EF4-FFF2-40B4-BE49-F238E27FC236}">
                <a16:creationId xmlns:a16="http://schemas.microsoft.com/office/drawing/2014/main" id="{ADDD9607-A147-D5D2-8CE4-50484CC8CB10}"/>
              </a:ext>
            </a:extLst>
          </p:cNvPr>
          <p:cNvSpPr>
            <a:spLocks noChangeArrowheads="1"/>
          </p:cNvSpPr>
          <p:nvPr/>
        </p:nvSpPr>
        <p:spPr bwMode="auto">
          <a:xfrm>
            <a:off x="161056" y="520966"/>
            <a:ext cx="878020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b="1" dirty="0">
                <a:solidFill>
                  <a:srgbClr val="000000"/>
                </a:solidFill>
                <a:latin typeface="Times New Roman" panose="02020603050405020304" pitchFamily="18" charset="0"/>
                <a:cs typeface="Times New Roman" panose="02020603050405020304" pitchFamily="18" charset="0"/>
              </a:rPr>
              <a:t>	</a:t>
            </a:r>
            <a:r>
              <a:rPr lang="ru-RU" altLang="ru-RU" sz="2400" b="1" dirty="0">
                <a:solidFill>
                  <a:srgbClr val="000000"/>
                </a:solidFill>
                <a:latin typeface="Times New Roman" panose="02020603050405020304" pitchFamily="18" charset="0"/>
                <a:cs typeface="Times New Roman" panose="02020603050405020304" pitchFamily="18" charset="0"/>
              </a:rPr>
              <a:t>Соленоид</a:t>
            </a:r>
            <a:r>
              <a:rPr lang="ru-RU" altLang="ru-RU" dirty="0">
                <a:solidFill>
                  <a:srgbClr val="000000"/>
                </a:solidFill>
                <a:latin typeface="Times New Roman" panose="02020603050405020304" pitchFamily="18" charset="0"/>
                <a:cs typeface="Times New Roman" panose="02020603050405020304" pitchFamily="18" charset="0"/>
              </a:rPr>
              <a:t> представляет собой провод, плотно навитый на цилиндрический каркас. </a:t>
            </a:r>
            <a:r>
              <a:rPr lang="ru-RU" altLang="ru-RU" dirty="0">
                <a:latin typeface="Times New Roman" panose="02020603050405020304" pitchFamily="18" charset="0"/>
              </a:rPr>
              <a:t>Закон полного тока</a:t>
            </a:r>
            <a:r>
              <a:rPr lang="ru-RU" altLang="ru-RU" dirty="0">
                <a:latin typeface="Times New Roman" panose="02020603050405020304" pitchFamily="18" charset="0"/>
                <a:cs typeface="Times New Roman" panose="02020603050405020304" pitchFamily="18" charset="0"/>
              </a:rPr>
              <a:t> можно применить для вычисления магнитной индукции поля внутри бесконечного соленоида. В этом случае соленоид удобно рассматривать, как систему круговых витков с общей прямой осью. Силовые линии поля внутри соленоида параллельны его оси, а поле соленоида однородно. Для вычисления циркуляции возьмем прямоугольный контур </a:t>
            </a:r>
            <a:r>
              <a:rPr lang="en-US" altLang="ru-RU" i="1" dirty="0">
                <a:latin typeface="Times New Roman" panose="02020603050405020304" pitchFamily="18" charset="0"/>
                <a:cs typeface="Times New Roman" panose="02020603050405020304" pitchFamily="18" charset="0"/>
              </a:rPr>
              <a:t>a</a:t>
            </a:r>
            <a:r>
              <a:rPr lang="ru-RU" altLang="ru-RU" i="1" dirty="0">
                <a:latin typeface="Times New Roman" panose="02020603050405020304" pitchFamily="18" charset="0"/>
                <a:cs typeface="Times New Roman" panose="02020603050405020304" pitchFamily="18" charset="0"/>
              </a:rPr>
              <a:t>-</a:t>
            </a:r>
            <a:r>
              <a:rPr lang="en-US" altLang="ru-RU" i="1" dirty="0">
                <a:latin typeface="Times New Roman" panose="02020603050405020304" pitchFamily="18" charset="0"/>
                <a:cs typeface="Times New Roman" panose="02020603050405020304" pitchFamily="18" charset="0"/>
              </a:rPr>
              <a:t>b</a:t>
            </a:r>
            <a:r>
              <a:rPr lang="ru-RU" altLang="ru-RU" i="1" dirty="0">
                <a:latin typeface="Times New Roman" panose="02020603050405020304" pitchFamily="18" charset="0"/>
                <a:cs typeface="Times New Roman" panose="02020603050405020304" pitchFamily="18" charset="0"/>
              </a:rPr>
              <a:t>-</a:t>
            </a:r>
            <a:r>
              <a:rPr lang="en-US" altLang="ru-RU" i="1" dirty="0">
                <a:latin typeface="Times New Roman" panose="02020603050405020304" pitchFamily="18" charset="0"/>
                <a:cs typeface="Times New Roman" panose="02020603050405020304" pitchFamily="18" charset="0"/>
              </a:rPr>
              <a:t>c</a:t>
            </a:r>
            <a:r>
              <a:rPr lang="ru-RU" altLang="ru-RU" i="1" dirty="0">
                <a:latin typeface="Times New Roman" panose="02020603050405020304" pitchFamily="18" charset="0"/>
                <a:cs typeface="Times New Roman" panose="02020603050405020304" pitchFamily="18" charset="0"/>
              </a:rPr>
              <a:t>-</a:t>
            </a:r>
            <a:r>
              <a:rPr lang="en-US" altLang="ru-RU" i="1" dirty="0">
                <a:latin typeface="Times New Roman" panose="02020603050405020304" pitchFamily="18" charset="0"/>
                <a:cs typeface="Times New Roman" panose="02020603050405020304" pitchFamily="18" charset="0"/>
              </a:rPr>
              <a:t>d</a:t>
            </a:r>
            <a:r>
              <a:rPr lang="en-US" altLang="ru-RU" dirty="0"/>
              <a:t> </a:t>
            </a:r>
          </a:p>
        </p:txBody>
      </p:sp>
      <p:pic>
        <p:nvPicPr>
          <p:cNvPr id="559143" name="Рисунок 974">
            <a:extLst>
              <a:ext uri="{FF2B5EF4-FFF2-40B4-BE49-F238E27FC236}">
                <a16:creationId xmlns:a16="http://schemas.microsoft.com/office/drawing/2014/main" id="{869062A9-C156-8503-CABC-A314AD1B6505}"/>
              </a:ext>
            </a:extLst>
          </p:cNvPr>
          <p:cNvPicPr>
            <a:picLocks noChangeAspect="1" noChangeArrowheads="1"/>
          </p:cNvPicPr>
          <p:nvPr/>
        </p:nvPicPr>
        <p:blipFill>
          <a:blip r:embed="rId2">
            <a:lum bright="-34000" contrast="78000"/>
            <a:extLst>
              <a:ext uri="{28A0092B-C50C-407E-A947-70E740481C1C}">
                <a14:useLocalDpi xmlns:a14="http://schemas.microsoft.com/office/drawing/2010/main" val="0"/>
              </a:ext>
            </a:extLst>
          </a:blip>
          <a:srcRect/>
          <a:stretch>
            <a:fillRect/>
          </a:stretch>
        </p:blipFill>
        <p:spPr bwMode="auto">
          <a:xfrm>
            <a:off x="267941" y="3358798"/>
            <a:ext cx="6581051" cy="243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44" name="Рисунок 975">
            <a:extLst>
              <a:ext uri="{FF2B5EF4-FFF2-40B4-BE49-F238E27FC236}">
                <a16:creationId xmlns:a16="http://schemas.microsoft.com/office/drawing/2014/main" id="{B97B41B4-5C5D-80C4-6A86-40FAE64894A2}"/>
              </a:ext>
            </a:extLst>
          </p:cNvPr>
          <p:cNvPicPr>
            <a:picLocks noChangeAspect="1" noChangeArrowheads="1"/>
          </p:cNvPicPr>
          <p:nvPr/>
        </p:nvPicPr>
        <p:blipFill>
          <a:blip r:embed="rId3">
            <a:lum bright="-42000" contrast="64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75005" y="4917655"/>
            <a:ext cx="4243592" cy="194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45" name="Picture 41">
            <a:extLst>
              <a:ext uri="{FF2B5EF4-FFF2-40B4-BE49-F238E27FC236}">
                <a16:creationId xmlns:a16="http://schemas.microsoft.com/office/drawing/2014/main" id="{B8B31E46-FA80-CA46-AB00-9B2A2FFC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768" y="2419580"/>
            <a:ext cx="446405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46" name="Picture 42">
            <a:extLst>
              <a:ext uri="{FF2B5EF4-FFF2-40B4-BE49-F238E27FC236}">
                <a16:creationId xmlns:a16="http://schemas.microsoft.com/office/drawing/2014/main" id="{4F3915C1-BE69-A5C3-7548-EB70804300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746" y="2411642"/>
            <a:ext cx="216058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147" name="Rectangle 43">
            <a:extLst>
              <a:ext uri="{FF2B5EF4-FFF2-40B4-BE49-F238E27FC236}">
                <a16:creationId xmlns:a16="http://schemas.microsoft.com/office/drawing/2014/main" id="{DB943540-E5A0-81BA-87C3-1FD331E795E7}"/>
              </a:ext>
            </a:extLst>
          </p:cNvPr>
          <p:cNvSpPr>
            <a:spLocks noChangeArrowheads="1"/>
          </p:cNvSpPr>
          <p:nvPr/>
        </p:nvSpPr>
        <p:spPr bwMode="auto">
          <a:xfrm>
            <a:off x="7098890" y="3280228"/>
            <a:ext cx="482516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b="1" dirty="0"/>
              <a:t>Поскольку, соленоид бесконечно длинный, силовые линии, которые проходят внутри него, начинаются в бесконечности и уходят в бесконечность. Поэтому магнитное поле снаружи соленоида отсутствует. </a:t>
            </a:r>
            <a:endParaRPr lang="ru-RU" altLang="ru-RU" dirty="0"/>
          </a:p>
        </p:txBody>
      </p:sp>
      <p:pic>
        <p:nvPicPr>
          <p:cNvPr id="559148" name="Picture 44">
            <a:extLst>
              <a:ext uri="{FF2B5EF4-FFF2-40B4-BE49-F238E27FC236}">
                <a16:creationId xmlns:a16="http://schemas.microsoft.com/office/drawing/2014/main" id="{710BB150-3099-00C8-844C-C1B54E3D1F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679" y="5906625"/>
            <a:ext cx="1223963"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49" name="Picture 45">
            <a:extLst>
              <a:ext uri="{FF2B5EF4-FFF2-40B4-BE49-F238E27FC236}">
                <a16:creationId xmlns:a16="http://schemas.microsoft.com/office/drawing/2014/main" id="{13DB9CDF-C053-79EB-8039-B3426985F3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4671" y="5897100"/>
            <a:ext cx="23764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151" name="Rectangle 47">
            <a:extLst>
              <a:ext uri="{FF2B5EF4-FFF2-40B4-BE49-F238E27FC236}">
                <a16:creationId xmlns:a16="http://schemas.microsoft.com/office/drawing/2014/main" id="{41556BE6-751D-62AA-1ACF-F4AE4BE8F5E6}"/>
              </a:ext>
            </a:extLst>
          </p:cNvPr>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mc:AlternateContent xmlns:mc="http://schemas.openxmlformats.org/markup-compatibility/2006" xmlns:a14="http://schemas.microsoft.com/office/drawing/2010/main">
        <mc:Choice Requires="a14">
          <p:sp>
            <p:nvSpPr>
              <p:cNvPr id="559150" name="Object 46">
                <a:extLst>
                  <a:ext uri="{FF2B5EF4-FFF2-40B4-BE49-F238E27FC236}">
                    <a16:creationId xmlns:a16="http://schemas.microsoft.com/office/drawing/2014/main" id="{28EAB205-6DFC-4690-53EB-DF07A521DD15}"/>
                  </a:ext>
                </a:extLst>
              </p:cNvPr>
              <p:cNvSpPr txBox="1"/>
              <p:nvPr/>
            </p:nvSpPr>
            <p:spPr bwMode="auto">
              <a:xfrm>
                <a:off x="5949786" y="5946653"/>
                <a:ext cx="1511300" cy="8413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RU" sz="2000" i="1">
                          <a:solidFill>
                            <a:srgbClr val="000000"/>
                          </a:solidFill>
                          <a:latin typeface="Cambria Math" panose="02040503050406030204" pitchFamily="18" charset="0"/>
                        </a:rPr>
                        <m:t>𝐵</m:t>
                      </m:r>
                      <m:r>
                        <a:rPr lang="ru-RU" sz="2000" i="1">
                          <a:solidFill>
                            <a:srgbClr val="000000"/>
                          </a:solidFill>
                          <a:latin typeface="Cambria Math" panose="02040503050406030204" pitchFamily="18" charset="0"/>
                        </a:rPr>
                        <m:t>=</m:t>
                      </m:r>
                      <m:f>
                        <m:fPr>
                          <m:ctrlPr>
                            <a:rPr lang="ru-RU" sz="2000" i="1">
                              <a:solidFill>
                                <a:srgbClr val="000000"/>
                              </a:solidFill>
                              <a:latin typeface="Cambria Math" panose="02040503050406030204" pitchFamily="18" charset="0"/>
                            </a:rPr>
                          </m:ctrlPr>
                        </m:fPr>
                        <m:num>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𝜇</m:t>
                              </m:r>
                            </m:e>
                            <m:sub>
                              <m:r>
                                <a:rPr lang="ru-RU" sz="2000" i="1">
                                  <a:solidFill>
                                    <a:srgbClr val="000000"/>
                                  </a:solidFill>
                                  <a:latin typeface="Cambria Math" panose="02040503050406030204" pitchFamily="18" charset="0"/>
                                </a:rPr>
                                <m:t>0</m:t>
                              </m:r>
                            </m:sub>
                          </m:sSub>
                          <m:r>
                            <a:rPr lang="ru-RU" sz="2000" i="1">
                              <a:solidFill>
                                <a:srgbClr val="000000"/>
                              </a:solidFill>
                              <a:latin typeface="Cambria Math" panose="02040503050406030204" pitchFamily="18" charset="0"/>
                            </a:rPr>
                            <m:t>𝜇</m:t>
                          </m:r>
                          <m:r>
                            <a:rPr lang="ru-RU" sz="2000" i="1">
                              <a:solidFill>
                                <a:srgbClr val="000000"/>
                              </a:solidFill>
                              <a:latin typeface="Cambria Math" panose="02040503050406030204" pitchFamily="18" charset="0"/>
                            </a:rPr>
                            <m:t>𝑁𝐼</m:t>
                          </m:r>
                        </m:num>
                        <m:den>
                          <m:r>
                            <a:rPr lang="ru-RU" sz="2000" i="1">
                              <a:solidFill>
                                <a:srgbClr val="000000"/>
                              </a:solidFill>
                              <a:latin typeface="Cambria Math" panose="02040503050406030204" pitchFamily="18" charset="0"/>
                            </a:rPr>
                            <m:t>𝑙</m:t>
                          </m:r>
                        </m:den>
                      </m:f>
                    </m:oMath>
                  </m:oMathPara>
                </a14:m>
                <a:endParaRPr lang="ru-RU" sz="2000" dirty="0"/>
              </a:p>
            </p:txBody>
          </p:sp>
        </mc:Choice>
        <mc:Fallback xmlns="">
          <p:sp>
            <p:nvSpPr>
              <p:cNvPr id="559150" name="Object 46">
                <a:extLst>
                  <a:ext uri="{FF2B5EF4-FFF2-40B4-BE49-F238E27FC236}">
                    <a16:creationId xmlns:a16="http://schemas.microsoft.com/office/drawing/2014/main" id="{28EAB205-6DFC-4690-53EB-DF07A521DD15}"/>
                  </a:ext>
                </a:extLst>
              </p:cNvPr>
              <p:cNvSpPr txBox="1">
                <a:spLocks noRot="1" noChangeAspect="1" noMove="1" noResize="1" noEditPoints="1" noAdjustHandles="1" noChangeArrowheads="1" noChangeShapeType="1" noTextEdit="1"/>
              </p:cNvSpPr>
              <p:nvPr/>
            </p:nvSpPr>
            <p:spPr bwMode="auto">
              <a:xfrm>
                <a:off x="5949786" y="5946653"/>
                <a:ext cx="1511300" cy="841375"/>
              </a:xfrm>
              <a:prstGeom prst="rect">
                <a:avLst/>
              </a:prstGeom>
              <a:blipFill>
                <a:blip r:embed="rId9"/>
                <a:stretch>
                  <a:fillRect/>
                </a:stretch>
              </a:blipFill>
            </p:spPr>
            <p:txBody>
              <a:bodyPr/>
              <a:lstStyle/>
              <a:p>
                <a:r>
                  <a:rPr lang="ru-RU">
                    <a:noFill/>
                  </a:rPr>
                  <a:t> </a:t>
                </a:r>
              </a:p>
            </p:txBody>
          </p:sp>
        </mc:Fallback>
      </mc:AlternateContent>
      <p:pic>
        <p:nvPicPr>
          <p:cNvPr id="559152" name="Picture 48">
            <a:extLst>
              <a:ext uri="{FF2B5EF4-FFF2-40B4-BE49-F238E27FC236}">
                <a16:creationId xmlns:a16="http://schemas.microsoft.com/office/drawing/2014/main" id="{87130DD5-B896-75CB-0671-55086446F7CC}"/>
              </a:ext>
            </a:extLst>
          </p:cNvPr>
          <p:cNvPicPr>
            <a:picLocks noChangeAspect="1" noChangeArrowheads="1"/>
          </p:cNvPicPr>
          <p:nvPr/>
        </p:nvPicPr>
        <p:blipFill>
          <a:blip r:embed="rId10">
            <a:lum bright="-36000" contrast="66000"/>
            <a:extLst>
              <a:ext uri="{28A0092B-C50C-407E-A947-70E740481C1C}">
                <a14:useLocalDpi xmlns:a14="http://schemas.microsoft.com/office/drawing/2010/main" val="0"/>
              </a:ext>
            </a:extLst>
          </a:blip>
          <a:srcRect/>
          <a:stretch>
            <a:fillRect/>
          </a:stretch>
        </p:blipFill>
        <p:spPr bwMode="auto">
          <a:xfrm>
            <a:off x="9058472" y="489841"/>
            <a:ext cx="2989330" cy="18808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5E0784-E0CE-594D-A6A5-3A94F6C8A58B}"/>
                  </a:ext>
                </a:extLst>
              </p:cNvPr>
              <p:cNvSpPr txBox="1"/>
              <p:nvPr/>
            </p:nvSpPr>
            <p:spPr>
              <a:xfrm>
                <a:off x="4328948" y="6068519"/>
                <a:ext cx="141470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000" i="1" smtClean="0">
                              <a:solidFill>
                                <a:srgbClr val="000000"/>
                              </a:solidFill>
                              <a:latin typeface="Cambria Math" panose="02040503050406030204" pitchFamily="18" charset="0"/>
                            </a:rPr>
                          </m:ctrlPr>
                        </m:sSubPr>
                        <m:e>
                          <m:r>
                            <a:rPr lang="ru-RU" sz="2000" b="0" i="1" smtClean="0">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𝜇</m:t>
                          </m:r>
                        </m:e>
                        <m:sub>
                          <m:r>
                            <a:rPr lang="ru-RU" sz="2000" i="1">
                              <a:solidFill>
                                <a:srgbClr val="000000"/>
                              </a:solidFill>
                              <a:latin typeface="Cambria Math" panose="02040503050406030204" pitchFamily="18" charset="0"/>
                            </a:rPr>
                            <m:t>0</m:t>
                          </m:r>
                        </m:sub>
                      </m:sSub>
                      <m:r>
                        <a:rPr lang="ru-RU" sz="2000" i="1">
                          <a:solidFill>
                            <a:srgbClr val="000000"/>
                          </a:solidFill>
                          <a:latin typeface="Cambria Math" panose="02040503050406030204" pitchFamily="18" charset="0"/>
                        </a:rPr>
                        <m:t>𝜇</m:t>
                      </m:r>
                      <m:r>
                        <a:rPr lang="ru-RU" sz="2000" i="1">
                          <a:solidFill>
                            <a:srgbClr val="000000"/>
                          </a:solidFill>
                          <a:latin typeface="Cambria Math" panose="02040503050406030204" pitchFamily="18" charset="0"/>
                        </a:rPr>
                        <m:t>𝑁𝐼</m:t>
                      </m:r>
                    </m:oMath>
                  </m:oMathPara>
                </a14:m>
                <a:endParaRPr lang="ru-RU" sz="2000" dirty="0"/>
              </a:p>
            </p:txBody>
          </p:sp>
        </mc:Choice>
        <mc:Fallback xmlns="">
          <p:sp>
            <p:nvSpPr>
              <p:cNvPr id="5" name="TextBox 4">
                <a:extLst>
                  <a:ext uri="{FF2B5EF4-FFF2-40B4-BE49-F238E27FC236}">
                    <a16:creationId xmlns:a16="http://schemas.microsoft.com/office/drawing/2014/main" id="{1C5E0784-E0CE-594D-A6A5-3A94F6C8A58B}"/>
                  </a:ext>
                </a:extLst>
              </p:cNvPr>
              <p:cNvSpPr txBox="1">
                <a:spLocks noRot="1" noChangeAspect="1" noMove="1" noResize="1" noEditPoints="1" noAdjustHandles="1" noChangeArrowheads="1" noChangeShapeType="1" noTextEdit="1"/>
              </p:cNvSpPr>
              <p:nvPr/>
            </p:nvSpPr>
            <p:spPr>
              <a:xfrm>
                <a:off x="4328948" y="6068519"/>
                <a:ext cx="1414709" cy="400110"/>
              </a:xfrm>
              <a:prstGeom prst="rect">
                <a:avLst/>
              </a:prstGeom>
              <a:blipFill>
                <a:blip r:embed="rId11"/>
                <a:stretch>
                  <a:fillRect b="-10606"/>
                </a:stretch>
              </a:blipFill>
            </p:spPr>
            <p:txBody>
              <a:bodyPr/>
              <a:lstStyle/>
              <a:p>
                <a:r>
                  <a:rPr lang="ru-RU">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71" name="Rectangle 39">
            <a:extLst>
              <a:ext uri="{FF2B5EF4-FFF2-40B4-BE49-F238E27FC236}">
                <a16:creationId xmlns:a16="http://schemas.microsoft.com/office/drawing/2014/main" id="{79A9FC5A-7398-E0CF-28A4-A6189986DDE1}"/>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72" name="Rectangle 40">
            <a:extLst>
              <a:ext uri="{FF2B5EF4-FFF2-40B4-BE49-F238E27FC236}">
                <a16:creationId xmlns:a16="http://schemas.microsoft.com/office/drawing/2014/main" id="{3F564D72-0639-B808-F559-380BE354551C}"/>
              </a:ext>
            </a:extLst>
          </p:cNvPr>
          <p:cNvSpPr>
            <a:spLocks noChangeArrowheads="1"/>
          </p:cNvSpPr>
          <p:nvPr/>
        </p:nvSpPr>
        <p:spPr bwMode="auto">
          <a:xfrm>
            <a:off x="673201" y="740748"/>
            <a:ext cx="1116944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400" dirty="0"/>
              <a:t>Магнитное поле соленоида уменьшается к краю. Подобный краевой эффект отсутствует у соленоида, свитого в кольцо, так называемого </a:t>
            </a:r>
            <a:r>
              <a:rPr lang="ru-RU" altLang="ru-RU" sz="2400" b="1" dirty="0" err="1"/>
              <a:t>тороида</a:t>
            </a:r>
            <a:r>
              <a:rPr lang="ru-RU" altLang="ru-RU" sz="2400" dirty="0"/>
              <a:t>. Его главная особенность состоит в том, что все магнитное поле сосредоточено внутри </a:t>
            </a:r>
            <a:r>
              <a:rPr lang="ru-RU" altLang="ru-RU" sz="2400" dirty="0" err="1"/>
              <a:t>тороида</a:t>
            </a:r>
            <a:r>
              <a:rPr lang="ru-RU" altLang="ru-RU" sz="2400" dirty="0"/>
              <a:t>. Линии вектора магнитной индукции представляют собой замкнутые концентрические окружности. Выбирая одну из таких окружностей за контур обхода, и, применяя теорему о циркуляции, легко доказать, что </a:t>
            </a:r>
          </a:p>
        </p:txBody>
      </p:sp>
      <p:pic>
        <p:nvPicPr>
          <p:cNvPr id="453673" name="Picture 41">
            <a:extLst>
              <a:ext uri="{FF2B5EF4-FFF2-40B4-BE49-F238E27FC236}">
                <a16:creationId xmlns:a16="http://schemas.microsoft.com/office/drawing/2014/main" id="{B275AA24-31CC-4739-721C-6E4E0E4BC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561" y="3443293"/>
            <a:ext cx="38163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74" name="Рисунок 990">
            <a:extLst>
              <a:ext uri="{FF2B5EF4-FFF2-40B4-BE49-F238E27FC236}">
                <a16:creationId xmlns:a16="http://schemas.microsoft.com/office/drawing/2014/main" id="{32F9852E-91BF-05AA-9606-37642133916E}"/>
              </a:ext>
            </a:extLst>
          </p:cNvPr>
          <p:cNvPicPr>
            <a:picLocks noChangeAspect="1" noChangeArrowheads="1"/>
          </p:cNvPicPr>
          <p:nvPr/>
        </p:nvPicPr>
        <p:blipFill>
          <a:blip r:embed="rId3">
            <a:lum bright="-42000" contrast="70000"/>
            <a:extLst>
              <a:ext uri="{28A0092B-C50C-407E-A947-70E740481C1C}">
                <a14:useLocalDpi xmlns:a14="http://schemas.microsoft.com/office/drawing/2010/main" val="0"/>
              </a:ext>
            </a:extLst>
          </a:blip>
          <a:srcRect/>
          <a:stretch>
            <a:fillRect/>
          </a:stretch>
        </p:blipFill>
        <p:spPr bwMode="auto">
          <a:xfrm>
            <a:off x="1269999" y="3763009"/>
            <a:ext cx="2732088"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75" name="Picture 43">
            <a:extLst>
              <a:ext uri="{FF2B5EF4-FFF2-40B4-BE49-F238E27FC236}">
                <a16:creationId xmlns:a16="http://schemas.microsoft.com/office/drawing/2014/main" id="{C4BC8938-9961-3BAE-3D42-9AA098F85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746" y="4025854"/>
            <a:ext cx="2808288" cy="2746375"/>
          </a:xfrm>
          <a:prstGeom prst="rect">
            <a:avLst/>
          </a:prstGeom>
          <a:noFill/>
          <a:extLst>
            <a:ext uri="{909E8E84-426E-40DD-AFC4-6F175D3DCCD1}">
              <a14:hiddenFill xmlns:a14="http://schemas.microsoft.com/office/drawing/2010/main">
                <a:solidFill>
                  <a:srgbClr val="FFFFFF"/>
                </a:solidFill>
              </a14:hiddenFill>
            </a:ext>
          </a:extLst>
        </p:spPr>
      </p:pic>
      <p:sp>
        <p:nvSpPr>
          <p:cNvPr id="453676" name="Rectangle 44">
            <a:extLst>
              <a:ext uri="{FF2B5EF4-FFF2-40B4-BE49-F238E27FC236}">
                <a16:creationId xmlns:a16="http://schemas.microsoft.com/office/drawing/2014/main" id="{9D705F1B-E720-CAB2-6E23-E0EC3BC48867}"/>
              </a:ext>
            </a:extLst>
          </p:cNvPr>
          <p:cNvSpPr>
            <a:spLocks noChangeArrowheads="1"/>
          </p:cNvSpPr>
          <p:nvPr/>
        </p:nvSpPr>
        <p:spPr bwMode="auto">
          <a:xfrm>
            <a:off x="4002087" y="178754"/>
            <a:ext cx="45116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sz="2800" b="1" dirty="0">
                <a:solidFill>
                  <a:schemeClr val="accent2">
                    <a:lumMod val="50000"/>
                  </a:schemeClr>
                </a:solidFill>
              </a:rPr>
              <a:t>Магнитное поле </a:t>
            </a:r>
            <a:r>
              <a:rPr lang="ru-RU" altLang="ru-RU" sz="2800" b="1" dirty="0" err="1">
                <a:solidFill>
                  <a:schemeClr val="accent2">
                    <a:lumMod val="50000"/>
                  </a:schemeClr>
                </a:solidFill>
              </a:rPr>
              <a:t>тороида</a:t>
            </a:r>
            <a:endParaRPr lang="ru-RU" altLang="ru-RU" sz="2800" b="1" dirty="0">
              <a:solidFill>
                <a:schemeClr val="accent2">
                  <a:lumMod val="5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42" name="Rectangle 18">
            <a:extLst>
              <a:ext uri="{FF2B5EF4-FFF2-40B4-BE49-F238E27FC236}">
                <a16:creationId xmlns:a16="http://schemas.microsoft.com/office/drawing/2014/main" id="{A73E75D5-B007-3971-D52D-E3ECF8263D79}"/>
              </a:ext>
            </a:extLst>
          </p:cNvPr>
          <p:cNvSpPr>
            <a:spLocks noChangeArrowheads="1"/>
          </p:cNvSpPr>
          <p:nvPr/>
        </p:nvSpPr>
        <p:spPr bwMode="auto">
          <a:xfrm>
            <a:off x="1524001"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564245" name="Rectangle 21">
            <a:extLst>
              <a:ext uri="{FF2B5EF4-FFF2-40B4-BE49-F238E27FC236}">
                <a16:creationId xmlns:a16="http://schemas.microsoft.com/office/drawing/2014/main" id="{93B60B49-B2AC-4507-3E02-79535F766975}"/>
              </a:ext>
            </a:extLst>
          </p:cNvPr>
          <p:cNvSpPr>
            <a:spLocks noChangeArrowheads="1"/>
          </p:cNvSpPr>
          <p:nvPr/>
        </p:nvSpPr>
        <p:spPr bwMode="auto">
          <a:xfrm>
            <a:off x="1031596" y="159111"/>
            <a:ext cx="97092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ru-RU" altLang="ru-RU" sz="2800" b="1" dirty="0">
                <a:solidFill>
                  <a:schemeClr val="accent1">
                    <a:lumMod val="75000"/>
                  </a:schemeClr>
                </a:solidFill>
              </a:rPr>
              <a:t>Контур с током в магнитном поле</a:t>
            </a:r>
          </a:p>
        </p:txBody>
      </p:sp>
      <p:pic>
        <p:nvPicPr>
          <p:cNvPr id="564246" name="Picture 22">
            <a:extLst>
              <a:ext uri="{FF2B5EF4-FFF2-40B4-BE49-F238E27FC236}">
                <a16:creationId xmlns:a16="http://schemas.microsoft.com/office/drawing/2014/main" id="{3C09F37E-0BFC-A2B7-09C0-362EC78D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465" y="4921792"/>
            <a:ext cx="2160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47" name="Rectangle 23">
            <a:extLst>
              <a:ext uri="{FF2B5EF4-FFF2-40B4-BE49-F238E27FC236}">
                <a16:creationId xmlns:a16="http://schemas.microsoft.com/office/drawing/2014/main" id="{3898F79F-A184-3180-1E3F-27D082D80E12}"/>
              </a:ext>
            </a:extLst>
          </p:cNvPr>
          <p:cNvSpPr>
            <a:spLocks noChangeArrowheads="1"/>
          </p:cNvSpPr>
          <p:nvPr/>
        </p:nvSpPr>
        <p:spPr bwMode="auto">
          <a:xfrm>
            <a:off x="5327294" y="948922"/>
            <a:ext cx="65205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dirty="0"/>
              <a:t>Силы, действующие на ребра </a:t>
            </a:r>
            <a:r>
              <a:rPr lang="ru-RU" altLang="ru-RU" sz="2000" i="1" dirty="0"/>
              <a:t>a</a:t>
            </a:r>
            <a:r>
              <a:rPr lang="ru-RU" altLang="ru-RU" sz="2000" dirty="0"/>
              <a:t> направлены вертикально (они стремятся только растянуть/сжать виток). Ребра </a:t>
            </a:r>
            <a:r>
              <a:rPr lang="en-US" altLang="ru-RU" sz="2000" i="1" dirty="0"/>
              <a:t>b</a:t>
            </a:r>
            <a:r>
              <a:rPr lang="en-US" altLang="ru-RU" sz="2000" dirty="0"/>
              <a:t> </a:t>
            </a:r>
            <a:r>
              <a:rPr lang="ru-RU" altLang="ru-RU" sz="2000" dirty="0"/>
              <a:t>перпендикулярны к </a:t>
            </a:r>
            <a:r>
              <a:rPr lang="en-US" altLang="ru-RU" sz="2000" b="1" i="1" dirty="0"/>
              <a:t>B</a:t>
            </a:r>
            <a:r>
              <a:rPr lang="ru-RU" altLang="ru-RU" sz="2000" dirty="0"/>
              <a:t>, и на каждое из них действует сила </a:t>
            </a:r>
          </a:p>
        </p:txBody>
      </p:sp>
      <p:pic>
        <p:nvPicPr>
          <p:cNvPr id="564248" name="Picture 24">
            <a:extLst>
              <a:ext uri="{FF2B5EF4-FFF2-40B4-BE49-F238E27FC236}">
                <a16:creationId xmlns:a16="http://schemas.microsoft.com/office/drawing/2014/main" id="{08EEAEBC-C1E3-A2FB-6D27-18043B2736B2}"/>
              </a:ext>
            </a:extLst>
          </p:cNvPr>
          <p:cNvPicPr>
            <a:picLocks noChangeAspect="1" noChangeArrowheads="1"/>
          </p:cNvPicPr>
          <p:nvPr/>
        </p:nvPicPr>
        <p:blipFill>
          <a:blip r:embed="rId3">
            <a:clrChange>
              <a:clrFrom>
                <a:srgbClr val="FFFFFF"/>
              </a:clrFrom>
              <a:clrTo>
                <a:srgbClr val="FFFFFF">
                  <a:alpha val="0"/>
                </a:srgbClr>
              </a:clrTo>
            </a:clrChange>
            <a:lum bright="-42000" contrast="72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667653" y="2196473"/>
            <a:ext cx="1441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50" name="Rectangle 26">
            <a:extLst>
              <a:ext uri="{FF2B5EF4-FFF2-40B4-BE49-F238E27FC236}">
                <a16:creationId xmlns:a16="http://schemas.microsoft.com/office/drawing/2014/main" id="{10D4698B-7683-9E68-0F77-8042F6C199E6}"/>
              </a:ext>
            </a:extLst>
          </p:cNvPr>
          <p:cNvSpPr>
            <a:spLocks noChangeArrowheads="1"/>
          </p:cNvSpPr>
          <p:nvPr/>
        </p:nvSpPr>
        <p:spPr bwMode="auto">
          <a:xfrm>
            <a:off x="5063612" y="2702518"/>
            <a:ext cx="66809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Эти силы стремятся повернуть виток. Следовательно, на виток действует пара сил, момент которой равен:</a:t>
            </a:r>
          </a:p>
        </p:txBody>
      </p:sp>
      <p:pic>
        <p:nvPicPr>
          <p:cNvPr id="564252" name="Picture 28">
            <a:extLst>
              <a:ext uri="{FF2B5EF4-FFF2-40B4-BE49-F238E27FC236}">
                <a16:creationId xmlns:a16="http://schemas.microsoft.com/office/drawing/2014/main" id="{95EF3676-DBF2-34A4-72FE-1AF5CCE47960}"/>
              </a:ext>
            </a:extLst>
          </p:cNvPr>
          <p:cNvPicPr>
            <a:picLocks noChangeAspect="1" noChangeArrowheads="1"/>
          </p:cNvPicPr>
          <p:nvPr/>
        </p:nvPicPr>
        <p:blipFill>
          <a:blip r:embed="rId5">
            <a:clrChange>
              <a:clrFrom>
                <a:srgbClr val="FFFFFF"/>
              </a:clrFrom>
              <a:clrTo>
                <a:srgbClr val="FFFFFF">
                  <a:alpha val="0"/>
                </a:srgbClr>
              </a:clrTo>
            </a:clrChange>
            <a:lum bright="-68000" contrast="78000"/>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08732" y="4194001"/>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53" name="Picture 29">
            <a:extLst>
              <a:ext uri="{FF2B5EF4-FFF2-40B4-BE49-F238E27FC236}">
                <a16:creationId xmlns:a16="http://schemas.microsoft.com/office/drawing/2014/main" id="{A3EC26C4-97EF-8F0C-BF02-71F26B54F1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0087" y="4059484"/>
            <a:ext cx="3505392" cy="24419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80EEA4-314C-86C2-30F2-317C1C32805F}"/>
              </a:ext>
            </a:extLst>
          </p:cNvPr>
          <p:cNvSpPr txBox="1"/>
          <p:nvPr/>
        </p:nvSpPr>
        <p:spPr>
          <a:xfrm>
            <a:off x="1031596" y="5783212"/>
            <a:ext cx="6636057" cy="1015663"/>
          </a:xfrm>
          <a:prstGeom prst="rect">
            <a:avLst/>
          </a:prstGeom>
          <a:noFill/>
        </p:spPr>
        <p:txBody>
          <a:bodyPr wrap="square">
            <a:spAutoFit/>
          </a:bodyPr>
          <a:lstStyle/>
          <a:p>
            <a:r>
              <a:rPr lang="ru-RU" sz="2000" dirty="0"/>
              <a:t>Из этих формул следует, что магнитное поле стремится повернуть рамку с током в такое положение, в котором векторы </a:t>
            </a:r>
            <a:r>
              <a:rPr lang="ru-RU" sz="2000" i="1" dirty="0" err="1"/>
              <a:t>р</a:t>
            </a:r>
            <a:r>
              <a:rPr lang="ru-RU" sz="2000" i="1" baseline="-25000" dirty="0" err="1"/>
              <a:t>т</a:t>
            </a:r>
            <a:r>
              <a:rPr lang="ru-RU" sz="2000" dirty="0"/>
              <a:t> и </a:t>
            </a:r>
            <a:r>
              <a:rPr lang="ru-RU" sz="2000" i="1" dirty="0"/>
              <a:t>В</a:t>
            </a:r>
            <a:r>
              <a:rPr lang="ru-RU" sz="2000" dirty="0"/>
              <a:t> направлены в одну сторону и угол </a:t>
            </a:r>
            <a:r>
              <a:rPr lang="ru-RU" sz="2000" i="1" dirty="0"/>
              <a:t>а</a:t>
            </a:r>
            <a:r>
              <a:rPr lang="ru-RU" sz="2000" dirty="0"/>
              <a:t> = 0</a:t>
            </a:r>
          </a:p>
        </p:txBody>
      </p:sp>
      <p:pic>
        <p:nvPicPr>
          <p:cNvPr id="4" name="Рисунок 3">
            <a:extLst>
              <a:ext uri="{FF2B5EF4-FFF2-40B4-BE49-F238E27FC236}">
                <a16:creationId xmlns:a16="http://schemas.microsoft.com/office/drawing/2014/main" id="{473A8D65-2AC2-7161-2DD9-07A7A158EFA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15434" y="690810"/>
            <a:ext cx="4209325" cy="3590307"/>
          </a:xfrm>
          <a:prstGeom prst="rect">
            <a:avLst/>
          </a:prstGeom>
        </p:spPr>
      </p:pic>
      <p:pic>
        <p:nvPicPr>
          <p:cNvPr id="5" name="Picture 27">
            <a:extLst>
              <a:ext uri="{FF2B5EF4-FFF2-40B4-BE49-F238E27FC236}">
                <a16:creationId xmlns:a16="http://schemas.microsoft.com/office/drawing/2014/main" id="{E181433B-327F-0F6C-0C63-DB7FDAC5DD37}"/>
              </a:ext>
            </a:extLst>
          </p:cNvPr>
          <p:cNvPicPr>
            <a:picLocks noChangeAspect="1" noChangeArrowheads="1"/>
          </p:cNvPicPr>
          <p:nvPr/>
        </p:nvPicPr>
        <p:blipFill>
          <a:blip r:embed="rId10">
            <a:clrChange>
              <a:clrFrom>
                <a:srgbClr val="FFFFFF"/>
              </a:clrFrom>
              <a:clrTo>
                <a:srgbClr val="FFFFFF">
                  <a:alpha val="0"/>
                </a:srgbClr>
              </a:clrTo>
            </a:clrChange>
            <a:lum bright="-56000" contrast="8000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66295" y="3542620"/>
            <a:ext cx="7326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C2160C3A-06FE-D880-E9EA-CB05FC7075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62916" y="2197138"/>
            <a:ext cx="3072940" cy="2621037"/>
          </a:xfrm>
          <a:prstGeom prst="rect">
            <a:avLst/>
          </a:prstGeom>
        </p:spPr>
      </p:pic>
      <p:pic>
        <p:nvPicPr>
          <p:cNvPr id="3" name="Рисунок 2">
            <a:extLst>
              <a:ext uri="{FF2B5EF4-FFF2-40B4-BE49-F238E27FC236}">
                <a16:creationId xmlns:a16="http://schemas.microsoft.com/office/drawing/2014/main" id="{0C6599EA-A996-A24D-F1B1-1102957ADE8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18541" y="159785"/>
            <a:ext cx="11771225" cy="6538430"/>
          </a:xfrm>
          <a:prstGeom prst="rect">
            <a:avLst/>
          </a:prstGeom>
        </p:spPr>
      </p:pic>
    </p:spTree>
    <p:extLst>
      <p:ext uri="{BB962C8B-B14F-4D97-AF65-F5344CB8AC3E}">
        <p14:creationId xmlns:p14="http://schemas.microsoft.com/office/powerpoint/2010/main" val="2866725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6289649-144C-AC36-D730-3DEA57292D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6838" y="179127"/>
            <a:ext cx="11705421" cy="6499745"/>
          </a:xfrm>
          <a:prstGeom prst="rect">
            <a:avLst/>
          </a:prstGeom>
        </p:spPr>
      </p:pic>
      <p:pic>
        <p:nvPicPr>
          <p:cNvPr id="4" name="Рисунок 3">
            <a:extLst>
              <a:ext uri="{FF2B5EF4-FFF2-40B4-BE49-F238E27FC236}">
                <a16:creationId xmlns:a16="http://schemas.microsoft.com/office/drawing/2014/main" id="{55994320-BE98-67F3-1FCE-2BB8B787D1E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4000" contrast="67000"/>
                    </a14:imgEffect>
                  </a14:imgLayer>
                </a14:imgProps>
              </a:ext>
            </a:extLst>
          </a:blip>
          <a:stretch>
            <a:fillRect/>
          </a:stretch>
        </p:blipFill>
        <p:spPr>
          <a:xfrm>
            <a:off x="8557227" y="4822723"/>
            <a:ext cx="2971800" cy="1342103"/>
          </a:xfrm>
          <a:prstGeom prst="rect">
            <a:avLst/>
          </a:prstGeom>
        </p:spPr>
      </p:pic>
    </p:spTree>
    <p:extLst>
      <p:ext uri="{BB962C8B-B14F-4D97-AF65-F5344CB8AC3E}">
        <p14:creationId xmlns:p14="http://schemas.microsoft.com/office/powerpoint/2010/main" val="2175721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61" name="Picture 33">
            <a:extLst>
              <a:ext uri="{FF2B5EF4-FFF2-40B4-BE49-F238E27FC236}">
                <a16:creationId xmlns:a16="http://schemas.microsoft.com/office/drawing/2014/main" id="{90565484-3CB6-0E51-684E-9DF472BA56DB}"/>
              </a:ext>
            </a:extLst>
          </p:cNvPr>
          <p:cNvPicPr>
            <a:picLocks noChangeAspect="1" noChangeArrowheads="1"/>
          </p:cNvPicPr>
          <p:nvPr/>
        </p:nvPicPr>
        <p:blipFill>
          <a:blip r:embed="rId2">
            <a:lum bright="-44000" contrast="82000"/>
            <a:extLst>
              <a:ext uri="{28A0092B-C50C-407E-A947-70E740481C1C}">
                <a14:useLocalDpi xmlns:a14="http://schemas.microsoft.com/office/drawing/2010/main" val="0"/>
              </a:ext>
            </a:extLst>
          </a:blip>
          <a:srcRect/>
          <a:stretch>
            <a:fillRect/>
          </a:stretch>
        </p:blipFill>
        <p:spPr bwMode="auto">
          <a:xfrm>
            <a:off x="3208644" y="5373689"/>
            <a:ext cx="8527863" cy="135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Рисунок 5">
            <a:extLst>
              <a:ext uri="{FF2B5EF4-FFF2-40B4-BE49-F238E27FC236}">
                <a16:creationId xmlns:a16="http://schemas.microsoft.com/office/drawing/2014/main" id="{F078FEF5-45F6-27D5-48A8-7886CC8671B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9000" contrast="85000"/>
                    </a14:imgEffect>
                  </a14:imgLayer>
                </a14:imgProps>
              </a:ext>
            </a:extLst>
          </a:blip>
          <a:stretch>
            <a:fillRect/>
          </a:stretch>
        </p:blipFill>
        <p:spPr>
          <a:xfrm>
            <a:off x="954899" y="4821619"/>
            <a:ext cx="1680148" cy="680566"/>
          </a:xfrm>
          <a:prstGeom prst="rect">
            <a:avLst/>
          </a:prstGeom>
        </p:spPr>
      </p:pic>
      <p:pic>
        <p:nvPicPr>
          <p:cNvPr id="3" name="Рисунок 2">
            <a:extLst>
              <a:ext uri="{FF2B5EF4-FFF2-40B4-BE49-F238E27FC236}">
                <a16:creationId xmlns:a16="http://schemas.microsoft.com/office/drawing/2014/main" id="{8C0899FD-0DD3-E161-E3B0-1CEEE3AB10A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02890" y="0"/>
            <a:ext cx="10386219" cy="4861434"/>
          </a:xfrm>
          <a:prstGeom prst="rect">
            <a:avLst/>
          </a:prstGeom>
        </p:spPr>
      </p:pic>
      <p:pic>
        <p:nvPicPr>
          <p:cNvPr id="8" name="Рисунок 7">
            <a:extLst>
              <a:ext uri="{FF2B5EF4-FFF2-40B4-BE49-F238E27FC236}">
                <a16:creationId xmlns:a16="http://schemas.microsoft.com/office/drawing/2014/main" id="{3B45589D-70CD-FC3B-92E5-4D18B2F39D9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11395" y="6010013"/>
            <a:ext cx="1291851" cy="776856"/>
          </a:xfrm>
          <a:prstGeom prst="rect">
            <a:avLst/>
          </a:prstGeom>
        </p:spPr>
      </p:pic>
      <p:pic>
        <p:nvPicPr>
          <p:cNvPr id="10" name="Рисунок 9">
            <a:extLst>
              <a:ext uri="{FF2B5EF4-FFF2-40B4-BE49-F238E27FC236}">
                <a16:creationId xmlns:a16="http://schemas.microsoft.com/office/drawing/2014/main" id="{F3ED6DFB-C1A2-B502-5FB2-007437FE851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011396" y="5369262"/>
            <a:ext cx="1291850" cy="77685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6" name="Rectangle 6">
            <a:extLst>
              <a:ext uri="{FF2B5EF4-FFF2-40B4-BE49-F238E27FC236}">
                <a16:creationId xmlns:a16="http://schemas.microsoft.com/office/drawing/2014/main" id="{20345560-3573-82A8-DC2B-86F2E3A6BE42}"/>
              </a:ext>
            </a:extLst>
          </p:cNvPr>
          <p:cNvSpPr>
            <a:spLocks noChangeArrowheads="1"/>
          </p:cNvSpPr>
          <p:nvPr/>
        </p:nvSpPr>
        <p:spPr bwMode="auto">
          <a:xfrm>
            <a:off x="1524001" y="30204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60838" name="Rectangle 38">
            <a:extLst>
              <a:ext uri="{FF2B5EF4-FFF2-40B4-BE49-F238E27FC236}">
                <a16:creationId xmlns:a16="http://schemas.microsoft.com/office/drawing/2014/main" id="{4B31DD18-2A35-367C-578C-84413CAC2F6E}"/>
              </a:ext>
            </a:extLst>
          </p:cNvPr>
          <p:cNvSpPr>
            <a:spLocks noChangeArrowheads="1"/>
          </p:cNvSpPr>
          <p:nvPr/>
        </p:nvSpPr>
        <p:spPr bwMode="auto">
          <a:xfrm>
            <a:off x="4152133" y="-42863"/>
            <a:ext cx="3497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u-RU" altLang="ru-RU" sz="2800" b="1" dirty="0">
                <a:solidFill>
                  <a:srgbClr val="6859BF"/>
                </a:solidFill>
              </a:rPr>
              <a:t>Магнитный поток</a:t>
            </a:r>
          </a:p>
        </p:txBody>
      </p:sp>
      <p:pic>
        <p:nvPicPr>
          <p:cNvPr id="460840" name="Picture 40">
            <a:extLst>
              <a:ext uri="{FF2B5EF4-FFF2-40B4-BE49-F238E27FC236}">
                <a16:creationId xmlns:a16="http://schemas.microsoft.com/office/drawing/2014/main" id="{5CAA1BE4-A987-270C-C892-586B76CC0AEA}"/>
              </a:ext>
            </a:extLst>
          </p:cNvPr>
          <p:cNvPicPr>
            <a:picLocks noChangeAspect="1" noChangeArrowheads="1"/>
          </p:cNvPicPr>
          <p:nvPr/>
        </p:nvPicPr>
        <p:blipFill>
          <a:blip r:embed="rId2">
            <a:lum bright="-46000" contrast="82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87350" y="584405"/>
            <a:ext cx="9218765" cy="617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2" name="Rectangle 42">
            <a:extLst>
              <a:ext uri="{FF2B5EF4-FFF2-40B4-BE49-F238E27FC236}">
                <a16:creationId xmlns:a16="http://schemas.microsoft.com/office/drawing/2014/main" id="{739BF87B-283A-479D-C5C4-D60E1A176448}"/>
              </a:ext>
            </a:extLst>
          </p:cNvPr>
          <p:cNvSpPr>
            <a:spLocks noChangeArrowheads="1"/>
          </p:cNvSpPr>
          <p:nvPr/>
        </p:nvSpPr>
        <p:spPr bwMode="auto">
          <a:xfrm>
            <a:off x="9861754" y="4768800"/>
            <a:ext cx="194289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t>В СИ</a:t>
            </a:r>
            <a:r>
              <a:rPr lang="ru-RU" altLang="ru-RU" i="1" dirty="0"/>
              <a:t> </a:t>
            </a:r>
            <a:r>
              <a:rPr lang="ru-RU" altLang="ru-RU" dirty="0"/>
              <a:t>единица магнитного потока называется Вебером (</a:t>
            </a:r>
            <a:r>
              <a:rPr lang="ru-RU" altLang="ru-RU" dirty="0" err="1"/>
              <a:t>Вб</a:t>
            </a:r>
            <a:r>
              <a:rPr lang="ru-RU" altLang="ru-RU" dirty="0"/>
              <a:t>) </a:t>
            </a:r>
          </a:p>
        </p:txBody>
      </p:sp>
      <p:pic>
        <p:nvPicPr>
          <p:cNvPr id="460843" name="Picture 43">
            <a:extLst>
              <a:ext uri="{FF2B5EF4-FFF2-40B4-BE49-F238E27FC236}">
                <a16:creationId xmlns:a16="http://schemas.microsoft.com/office/drawing/2014/main" id="{D59214A4-CDC1-4417-F7CF-B08E3226D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5647" y="6254544"/>
            <a:ext cx="2159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Рисунок 941" descr="Магнитный поток через замкнутый контур.">
            <a:extLst>
              <a:ext uri="{FF2B5EF4-FFF2-40B4-BE49-F238E27FC236}">
                <a16:creationId xmlns:a16="http://schemas.microsoft.com/office/drawing/2014/main" id="{3C98DDA6-2D1F-E34F-1F15-F75945FD131A}"/>
              </a:ext>
            </a:extLst>
          </p:cNvPr>
          <p:cNvPicPr>
            <a:picLocks noChangeAspect="1" noChangeArrowheads="1"/>
          </p:cNvPicPr>
          <p:nvPr/>
        </p:nvPicPr>
        <p:blipFill>
          <a:blip r:embed="rId5">
            <a:lum bright="-48000" contrast="80000"/>
            <a:extLst>
              <a:ext uri="{28A0092B-C50C-407E-A947-70E740481C1C}">
                <a14:useLocalDpi xmlns:a14="http://schemas.microsoft.com/office/drawing/2010/main" val="0"/>
              </a:ext>
            </a:extLst>
          </a:blip>
          <a:srcRect/>
          <a:stretch>
            <a:fillRect/>
          </a:stretch>
        </p:blipFill>
        <p:spPr bwMode="auto">
          <a:xfrm>
            <a:off x="7943912" y="2062315"/>
            <a:ext cx="2793465" cy="273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49" name="Rectangle 25">
            <a:extLst>
              <a:ext uri="{FF2B5EF4-FFF2-40B4-BE49-F238E27FC236}">
                <a16:creationId xmlns:a16="http://schemas.microsoft.com/office/drawing/2014/main" id="{B2DF0399-48A5-F64B-82BB-D17E3219997E}"/>
              </a:ext>
            </a:extLst>
          </p:cNvPr>
          <p:cNvSpPr>
            <a:spLocks noChangeArrowheads="1"/>
          </p:cNvSpPr>
          <p:nvPr/>
        </p:nvSpPr>
        <p:spPr bwMode="auto">
          <a:xfrm>
            <a:off x="-4641850" y="508635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ru-RU" altLang="ru-RU" sz="1400">
                <a:latin typeface="Times New Roman" panose="02020603050405020304" pitchFamily="18" charset="0"/>
                <a:ea typeface="TimesNewRomanPSMT" charset="-128"/>
              </a:rPr>
              <a:t>.</a:t>
            </a:r>
            <a:endParaRPr lang="ru-RU" altLang="ru-RU" sz="2400">
              <a:latin typeface="Times New Roman" panose="02020603050405020304" pitchFamily="18" charset="0"/>
            </a:endParaRPr>
          </a:p>
        </p:txBody>
      </p:sp>
      <p:pic>
        <p:nvPicPr>
          <p:cNvPr id="461864" name="Picture 40">
            <a:extLst>
              <a:ext uri="{FF2B5EF4-FFF2-40B4-BE49-F238E27FC236}">
                <a16:creationId xmlns:a16="http://schemas.microsoft.com/office/drawing/2014/main" id="{6BE04CFE-D977-4E22-68FC-104BE34C4496}"/>
              </a:ext>
            </a:extLst>
          </p:cNvPr>
          <p:cNvPicPr>
            <a:picLocks noChangeAspect="1" noChangeArrowheads="1"/>
          </p:cNvPicPr>
          <p:nvPr/>
        </p:nvPicPr>
        <p:blipFill>
          <a:blip r:embed="rId3">
            <a:lum bright="-46000" contrast="80000"/>
            <a:extLst>
              <a:ext uri="{28A0092B-C50C-407E-A947-70E740481C1C}">
                <a14:useLocalDpi xmlns:a14="http://schemas.microsoft.com/office/drawing/2010/main" val="0"/>
              </a:ext>
            </a:extLst>
          </a:blip>
          <a:srcRect/>
          <a:stretch>
            <a:fillRect/>
          </a:stretch>
        </p:blipFill>
        <p:spPr bwMode="auto">
          <a:xfrm>
            <a:off x="953469" y="0"/>
            <a:ext cx="10474427" cy="25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865" name="Rectangle 41">
            <a:extLst>
              <a:ext uri="{FF2B5EF4-FFF2-40B4-BE49-F238E27FC236}">
                <a16:creationId xmlns:a16="http://schemas.microsoft.com/office/drawing/2014/main" id="{99D9A2F1-11E8-E6F2-74F2-B5C958433DCF}"/>
              </a:ext>
            </a:extLst>
          </p:cNvPr>
          <p:cNvSpPr>
            <a:spLocks noChangeArrowheads="1"/>
          </p:cNvSpPr>
          <p:nvPr/>
        </p:nvSpPr>
        <p:spPr bwMode="auto">
          <a:xfrm>
            <a:off x="4079631" y="3366140"/>
            <a:ext cx="771713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1600" dirty="0"/>
              <a:t>	</a:t>
            </a:r>
            <a:r>
              <a:rPr lang="ru-RU" altLang="ru-RU" sz="2000" dirty="0"/>
              <a:t>Рассмотрим замкнутую поверхность и пересекающий ее поток. Как и в электростатике будем приписывать выходящему потоку положительный знак, а входящему – отрицательный. Поскольку в природе нет магнитных зарядов, то линии магнитной индукции не имеют начала и конца и являются замкнутыми. Поэтому число линий входящих с одной стороны поверхности в точности равно числу линий выходящих с другой ее стороны и, следовательно, суммарный поток равен нулю.</a:t>
            </a:r>
          </a:p>
        </p:txBody>
      </p:sp>
      <p:pic>
        <p:nvPicPr>
          <p:cNvPr id="461866" name="Рисунок 941" descr="Магнитный поток через замкнутый контур.">
            <a:extLst>
              <a:ext uri="{FF2B5EF4-FFF2-40B4-BE49-F238E27FC236}">
                <a16:creationId xmlns:a16="http://schemas.microsoft.com/office/drawing/2014/main" id="{1AB49B93-E633-650C-202A-918919ADC7FF}"/>
              </a:ext>
            </a:extLst>
          </p:cNvPr>
          <p:cNvPicPr>
            <a:picLocks noChangeAspect="1" noChangeArrowheads="1"/>
          </p:cNvPicPr>
          <p:nvPr/>
        </p:nvPicPr>
        <p:blipFill>
          <a:blip r:embed="rId4">
            <a:lum bright="-48000" contrast="80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51935" y="3551027"/>
            <a:ext cx="291623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67" name="Rectangle 43">
            <a:extLst>
              <a:ext uri="{FF2B5EF4-FFF2-40B4-BE49-F238E27FC236}">
                <a16:creationId xmlns:a16="http://schemas.microsoft.com/office/drawing/2014/main" id="{58E7DC7F-6907-D17D-5ABD-D9E5D991E454}"/>
              </a:ext>
            </a:extLst>
          </p:cNvPr>
          <p:cNvSpPr>
            <a:spLocks noChangeArrowheads="1"/>
          </p:cNvSpPr>
          <p:nvPr/>
        </p:nvSpPr>
        <p:spPr bwMode="auto">
          <a:xfrm>
            <a:off x="4079632" y="2767483"/>
            <a:ext cx="55064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400" b="1" dirty="0">
                <a:solidFill>
                  <a:schemeClr val="accent2">
                    <a:lumMod val="75000"/>
                  </a:schemeClr>
                </a:solidFill>
              </a:rPr>
              <a:t>Теорема Гаусса для магнитного поля</a:t>
            </a:r>
          </a:p>
        </p:txBody>
      </p:sp>
      <p:sp>
        <p:nvSpPr>
          <p:cNvPr id="3" name="TextBox 2">
            <a:extLst>
              <a:ext uri="{FF2B5EF4-FFF2-40B4-BE49-F238E27FC236}">
                <a16:creationId xmlns:a16="http://schemas.microsoft.com/office/drawing/2014/main" id="{7CD08A1F-571C-079C-C4CC-D9513C19FF05}"/>
              </a:ext>
            </a:extLst>
          </p:cNvPr>
          <p:cNvSpPr txBox="1"/>
          <p:nvPr/>
        </p:nvSpPr>
        <p:spPr>
          <a:xfrm>
            <a:off x="751935" y="6010031"/>
            <a:ext cx="10568354" cy="707886"/>
          </a:xfrm>
          <a:prstGeom prst="rect">
            <a:avLst/>
          </a:prstGeom>
          <a:noFill/>
        </p:spPr>
        <p:txBody>
          <a:bodyPr wrap="square">
            <a:spAutoFit/>
          </a:bodyPr>
          <a:lstStyle/>
          <a:p>
            <a:r>
              <a:rPr lang="ru-RU" altLang="ru-RU" sz="1800" dirty="0"/>
              <a:t>Тогда можно сформулировать </a:t>
            </a:r>
            <a:r>
              <a:rPr lang="ru-RU" altLang="ru-RU" sz="1800" b="1" dirty="0"/>
              <a:t>теорему Гаусса</a:t>
            </a:r>
            <a:r>
              <a:rPr lang="ru-RU" altLang="ru-RU" sz="1800" dirty="0"/>
              <a:t> для магнитного поля в интегральной форме:</a:t>
            </a:r>
            <a:r>
              <a:rPr lang="ru-RU" altLang="ru-RU" sz="1800" i="1" dirty="0"/>
              <a:t> </a:t>
            </a:r>
            <a:r>
              <a:rPr lang="ru-RU" altLang="ru-RU" sz="2000" b="1" i="1" dirty="0"/>
              <a:t>магнитный поток сквозь произвольную замкнутую поверхность равен нулю.</a:t>
            </a:r>
            <a:endParaRPr lang="ru-RU" sz="20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9" name="Rectangle 13">
            <a:extLst>
              <a:ext uri="{FF2B5EF4-FFF2-40B4-BE49-F238E27FC236}">
                <a16:creationId xmlns:a16="http://schemas.microsoft.com/office/drawing/2014/main" id="{704BC702-67EF-7311-5E39-93C5E1DFBDF9}"/>
              </a:ext>
            </a:extLst>
          </p:cNvPr>
          <p:cNvSpPr>
            <a:spLocks noChangeArrowheads="1"/>
          </p:cNvSpPr>
          <p:nvPr/>
        </p:nvSpPr>
        <p:spPr bwMode="auto">
          <a:xfrm>
            <a:off x="580103" y="31799"/>
            <a:ext cx="114742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800" b="1" dirty="0">
                <a:solidFill>
                  <a:schemeClr val="folHlink"/>
                </a:solidFill>
              </a:rPr>
              <a:t>Работа перемещения проводника и контура с током в магнитном поле</a:t>
            </a:r>
          </a:p>
        </p:txBody>
      </p:sp>
      <p:sp>
        <p:nvSpPr>
          <p:cNvPr id="587790" name="Rectangle 14">
            <a:extLst>
              <a:ext uri="{FF2B5EF4-FFF2-40B4-BE49-F238E27FC236}">
                <a16:creationId xmlns:a16="http://schemas.microsoft.com/office/drawing/2014/main" id="{2D09C000-AC27-2C64-2C66-42078F5DA15A}"/>
              </a:ext>
            </a:extLst>
          </p:cNvPr>
          <p:cNvSpPr>
            <a:spLocks noChangeArrowheads="1"/>
          </p:cNvSpPr>
          <p:nvPr/>
        </p:nvSpPr>
        <p:spPr bwMode="auto">
          <a:xfrm>
            <a:off x="936780" y="659716"/>
            <a:ext cx="1080293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b="1" dirty="0"/>
              <a:t>На проводник с током в магнитном поле действуют силы (силы Ампера). Если проводник не закреплен, то под действием этих сил он будет перемещаться в магнитном поле. Найдем выражение для работы, совершаемой при этом перемещении.</a:t>
            </a:r>
            <a:r>
              <a:rPr lang="ru-RU" altLang="ru-RU" sz="2000" dirty="0"/>
              <a:t> </a:t>
            </a:r>
          </a:p>
        </p:txBody>
      </p:sp>
      <p:pic>
        <p:nvPicPr>
          <p:cNvPr id="587792" name="Picture 16">
            <a:extLst>
              <a:ext uri="{FF2B5EF4-FFF2-40B4-BE49-F238E27FC236}">
                <a16:creationId xmlns:a16="http://schemas.microsoft.com/office/drawing/2014/main" id="{F98FF130-BFDD-2C5D-3460-2F327D7A9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75" y="1857801"/>
            <a:ext cx="14398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793" name="Picture 17">
            <a:extLst>
              <a:ext uri="{FF2B5EF4-FFF2-40B4-BE49-F238E27FC236}">
                <a16:creationId xmlns:a16="http://schemas.microsoft.com/office/drawing/2014/main" id="{8CDF3601-8FA2-5523-26A6-AD9ECE665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1" y="2565328"/>
            <a:ext cx="4752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794" name="Rectangle 18">
            <a:extLst>
              <a:ext uri="{FF2B5EF4-FFF2-40B4-BE49-F238E27FC236}">
                <a16:creationId xmlns:a16="http://schemas.microsoft.com/office/drawing/2014/main" id="{9E8FD09E-9A64-C29D-F226-276260C4A7FB}"/>
              </a:ext>
            </a:extLst>
          </p:cNvPr>
          <p:cNvSpPr>
            <a:spLocks noChangeArrowheads="1"/>
          </p:cNvSpPr>
          <p:nvPr/>
        </p:nvSpPr>
        <p:spPr bwMode="auto">
          <a:xfrm>
            <a:off x="5014452" y="3361899"/>
            <a:ext cx="651878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b="1" dirty="0"/>
              <a:t>Таким образом,</a:t>
            </a:r>
            <a:r>
              <a:rPr lang="ru-RU" altLang="ru-RU" sz="2000" b="1" i="1" dirty="0"/>
              <a:t> работа, совершаемая при перемещении проводника с током в магнитном поле, равна произведению силы тока на величину пересеченного при движении потока магнитной индукции</a:t>
            </a:r>
            <a:r>
              <a:rPr lang="ru-RU" altLang="ru-RU" sz="2000" dirty="0"/>
              <a:t> </a:t>
            </a:r>
          </a:p>
        </p:txBody>
      </p:sp>
      <p:pic>
        <p:nvPicPr>
          <p:cNvPr id="587795" name="Picture 19">
            <a:extLst>
              <a:ext uri="{FF2B5EF4-FFF2-40B4-BE49-F238E27FC236}">
                <a16:creationId xmlns:a16="http://schemas.microsoft.com/office/drawing/2014/main" id="{404226C4-BE13-9AE2-209E-3D4E056BBE14}"/>
              </a:ext>
            </a:extLst>
          </p:cNvPr>
          <p:cNvPicPr>
            <a:picLocks noChangeAspect="1" noChangeArrowheads="1"/>
          </p:cNvPicPr>
          <p:nvPr/>
        </p:nvPicPr>
        <p:blipFill>
          <a:blip r:embed="rId4">
            <a:lum bright="-36000" contrast="68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88244" y="5445567"/>
            <a:ext cx="10544995" cy="123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Рисунок 2">
            <a:extLst>
              <a:ext uri="{FF2B5EF4-FFF2-40B4-BE49-F238E27FC236}">
                <a16:creationId xmlns:a16="http://schemas.microsoft.com/office/drawing/2014/main" id="{BE53C42C-E472-A995-70C7-AD81A713481F}"/>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525376" y="1647556"/>
            <a:ext cx="3079125" cy="37345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a:extLst>
              <a:ext uri="{FF2B5EF4-FFF2-40B4-BE49-F238E27FC236}">
                <a16:creationId xmlns:a16="http://schemas.microsoft.com/office/drawing/2014/main" id="{BAF7946D-CC43-EFB0-0972-A37602B57507}"/>
              </a:ext>
            </a:extLst>
          </p:cNvPr>
          <p:cNvSpPr>
            <a:spLocks noGrp="1" noChangeArrowheads="1"/>
          </p:cNvSpPr>
          <p:nvPr>
            <p:ph type="title"/>
          </p:nvPr>
        </p:nvSpPr>
        <p:spPr>
          <a:xfrm>
            <a:off x="1524000" y="260350"/>
            <a:ext cx="8459788" cy="647700"/>
          </a:xfrm>
        </p:spPr>
        <p:txBody>
          <a:bodyPr>
            <a:normAutofit fontScale="90000"/>
          </a:bodyPr>
          <a:lstStyle/>
          <a:p>
            <a:pPr algn="ctr"/>
            <a:r>
              <a:rPr lang="ru-RU" altLang="ru-RU" sz="3600" b="1" dirty="0">
                <a:solidFill>
                  <a:schemeClr val="tx2">
                    <a:lumMod val="75000"/>
                  </a:schemeClr>
                </a:solidFill>
                <a:cs typeface="Times New Roman" panose="02020603050405020304" pitchFamily="18" charset="0"/>
              </a:rPr>
              <a:t>Линии магнитной индукции полей постоянного магнита и катушки с током</a:t>
            </a:r>
            <a:r>
              <a:rPr lang="ru-RU" altLang="ru-RU" sz="3600" b="1" dirty="0">
                <a:solidFill>
                  <a:schemeClr val="tx2">
                    <a:lumMod val="75000"/>
                  </a:schemeClr>
                </a:solidFill>
              </a:rPr>
              <a:t> </a:t>
            </a:r>
          </a:p>
        </p:txBody>
      </p:sp>
      <p:pic>
        <p:nvPicPr>
          <p:cNvPr id="410640" name="Picture 16" descr="Линии магнитной индукции ">
            <a:extLst>
              <a:ext uri="{FF2B5EF4-FFF2-40B4-BE49-F238E27FC236}">
                <a16:creationId xmlns:a16="http://schemas.microsoft.com/office/drawing/2014/main" id="{3A61F778-6C16-6717-56A1-D8FE5B4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96" y="994207"/>
            <a:ext cx="6673031" cy="560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42" name="Rectangle 18">
            <a:extLst>
              <a:ext uri="{FF2B5EF4-FFF2-40B4-BE49-F238E27FC236}">
                <a16:creationId xmlns:a16="http://schemas.microsoft.com/office/drawing/2014/main" id="{F290CCB3-4DF2-0C8C-A24F-50444A46DA30}"/>
              </a:ext>
            </a:extLst>
          </p:cNvPr>
          <p:cNvSpPr>
            <a:spLocks noChangeArrowheads="1"/>
          </p:cNvSpPr>
          <p:nvPr/>
        </p:nvSpPr>
        <p:spPr bwMode="auto">
          <a:xfrm>
            <a:off x="8013291" y="1854054"/>
            <a:ext cx="36674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400" dirty="0">
                <a:latin typeface="Times New Roman" panose="02020603050405020304" pitchFamily="18" charset="0"/>
                <a:cs typeface="Times New Roman" panose="02020603050405020304" pitchFamily="18" charset="0"/>
              </a:rPr>
              <a:t>Индикаторные магнитные стрелки ориентируются по направлению касательных к линиям индукции. </a:t>
            </a:r>
          </a:p>
          <a:p>
            <a:pPr algn="just"/>
            <a:endParaRPr lang="ru-RU" altLang="ru-RU" sz="2400" b="1" dirty="0">
              <a:latin typeface="Times New Roman" panose="02020603050405020304" pitchFamily="18" charset="0"/>
              <a:cs typeface="Times New Roman" panose="02020603050405020304" pitchFamily="18" charset="0"/>
            </a:endParaRPr>
          </a:p>
          <a:p>
            <a:pPr algn="just"/>
            <a:r>
              <a:rPr lang="ru-RU" altLang="ru-RU" sz="2400" b="1" dirty="0">
                <a:latin typeface="Times New Roman" panose="02020603050405020304" pitchFamily="18" charset="0"/>
                <a:cs typeface="Times New Roman" panose="02020603050405020304" pitchFamily="18" charset="0"/>
              </a:rPr>
              <a:t>Линии всегда замкнуты – магнитное поле </a:t>
            </a:r>
            <a:r>
              <a:rPr lang="ru-RU" altLang="ru-RU" sz="2400" b="1" dirty="0" err="1">
                <a:latin typeface="Times New Roman" panose="02020603050405020304" pitchFamily="18" charset="0"/>
                <a:cs typeface="Times New Roman" panose="02020603050405020304" pitchFamily="18" charset="0"/>
              </a:rPr>
              <a:t>соленоидально</a:t>
            </a:r>
            <a:r>
              <a:rPr lang="ru-RU" altLang="ru-RU" sz="2400" b="1" dirty="0">
                <a:latin typeface="Times New Roman" panose="02020603050405020304" pitchFamily="18" charset="0"/>
                <a:cs typeface="Times New Roman" panose="02020603050405020304" pitchFamily="18" charset="0"/>
              </a:rPr>
              <a:t>, имеет вихревой характер</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20" name="Rectangle 20">
            <a:extLst>
              <a:ext uri="{FF2B5EF4-FFF2-40B4-BE49-F238E27FC236}">
                <a16:creationId xmlns:a16="http://schemas.microsoft.com/office/drawing/2014/main" id="{5A794D98-9E5A-61C6-88AB-09821E97A5C1}"/>
              </a:ext>
            </a:extLst>
          </p:cNvPr>
          <p:cNvSpPr>
            <a:spLocks noChangeArrowheads="1"/>
          </p:cNvSpPr>
          <p:nvPr/>
        </p:nvSpPr>
        <p:spPr bwMode="auto">
          <a:xfrm>
            <a:off x="747252" y="217938"/>
            <a:ext cx="1071694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Рассмотрим теперь перемещение замкнутого контура с током в магнитном поле. Пусть контур расположен  перпендикулярно чертежу, а линии индукции неоднородного магнитного поля лежат в плоскости чертежа. </a:t>
            </a:r>
          </a:p>
        </p:txBody>
      </p:sp>
      <p:pic>
        <p:nvPicPr>
          <p:cNvPr id="588832" name="Picture 32">
            <a:extLst>
              <a:ext uri="{FF2B5EF4-FFF2-40B4-BE49-F238E27FC236}">
                <a16:creationId xmlns:a16="http://schemas.microsoft.com/office/drawing/2014/main" id="{15156F0C-D443-EBF7-634C-8B4299AC5805}"/>
              </a:ext>
            </a:extLst>
          </p:cNvPr>
          <p:cNvPicPr>
            <a:picLocks noChangeAspect="1" noChangeArrowheads="1"/>
          </p:cNvPicPr>
          <p:nvPr/>
        </p:nvPicPr>
        <p:blipFill>
          <a:blip r:embed="rId2">
            <a:lum bright="-26000" contrast="50000"/>
            <a:extLst>
              <a:ext uri="{28A0092B-C50C-407E-A947-70E740481C1C}">
                <a14:useLocalDpi xmlns:a14="http://schemas.microsoft.com/office/drawing/2010/main" val="0"/>
              </a:ext>
            </a:extLst>
          </a:blip>
          <a:srcRect/>
          <a:stretch>
            <a:fillRect/>
          </a:stretch>
        </p:blipFill>
        <p:spPr bwMode="auto">
          <a:xfrm>
            <a:off x="824376" y="1253117"/>
            <a:ext cx="3399963" cy="17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8836" name="Rectangle 36">
            <a:extLst>
              <a:ext uri="{FF2B5EF4-FFF2-40B4-BE49-F238E27FC236}">
                <a16:creationId xmlns:a16="http://schemas.microsoft.com/office/drawing/2014/main" id="{8E9B1425-36EB-D197-5793-97A438B87EBD}"/>
              </a:ext>
            </a:extLst>
          </p:cNvPr>
          <p:cNvSpPr>
            <a:spLocks noChangeArrowheads="1"/>
          </p:cNvSpPr>
          <p:nvPr/>
        </p:nvSpPr>
        <p:spPr bwMode="auto">
          <a:xfrm>
            <a:off x="4282522" y="1228789"/>
            <a:ext cx="737028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t>Замкнутый контур перемещается из положения 1 в положение 2. </a:t>
            </a:r>
            <a:r>
              <a:rPr lang="ru-RU" altLang="ru-RU" b="1" dirty="0"/>
              <a:t>Можно показать, что и в этом случае элементарная работа по перемещении контура будет выражаться той же формулой. Только смысл величины </a:t>
            </a:r>
            <a:r>
              <a:rPr lang="en-US" altLang="ru-RU" b="1" dirty="0"/>
              <a:t>d</a:t>
            </a:r>
            <a:r>
              <a:rPr lang="ru-RU" altLang="ru-RU" b="1" dirty="0"/>
              <a:t>Ф будет иной. </a:t>
            </a:r>
            <a:r>
              <a:rPr lang="ru-RU" altLang="ru-RU" dirty="0"/>
              <a:t>Здесь </a:t>
            </a:r>
            <a:r>
              <a:rPr lang="en-US" altLang="ru-RU" dirty="0"/>
              <a:t>d</a:t>
            </a:r>
            <a:r>
              <a:rPr lang="ru-RU" altLang="ru-RU" dirty="0"/>
              <a:t>Ф представляет собой изменение магнитного потока через контур при его бесконечно малом перемещении на величину </a:t>
            </a:r>
            <a:r>
              <a:rPr lang="en-US" altLang="ru-RU" dirty="0"/>
              <a:t>d</a:t>
            </a:r>
            <a:r>
              <a:rPr lang="en-US" altLang="ru-RU" i="1" dirty="0"/>
              <a:t>x</a:t>
            </a:r>
            <a:r>
              <a:rPr lang="ru-RU" altLang="ru-RU" dirty="0"/>
              <a:t>.</a:t>
            </a:r>
          </a:p>
          <a:p>
            <a:pPr algn="just"/>
            <a:r>
              <a:rPr lang="ru-RU" altLang="ru-RU" dirty="0"/>
              <a:t>Найдем работу, совершаемую при конечном перемещении контура в магнитном поле из положения 1 в положение 2.</a:t>
            </a:r>
          </a:p>
        </p:txBody>
      </p:sp>
      <p:pic>
        <p:nvPicPr>
          <p:cNvPr id="588837" name="Picture 37">
            <a:extLst>
              <a:ext uri="{FF2B5EF4-FFF2-40B4-BE49-F238E27FC236}">
                <a16:creationId xmlns:a16="http://schemas.microsoft.com/office/drawing/2014/main" id="{EE85BF52-DE67-1F80-7D7B-D1E840221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709" y="3537113"/>
            <a:ext cx="3227182" cy="88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838" name="Picture 38">
            <a:extLst>
              <a:ext uri="{FF2B5EF4-FFF2-40B4-BE49-F238E27FC236}">
                <a16:creationId xmlns:a16="http://schemas.microsoft.com/office/drawing/2014/main" id="{FB94CBB7-C7D9-858A-4385-82AC8D09F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0583" y="3788041"/>
            <a:ext cx="1365496" cy="32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39" name="Rectangle 39">
            <a:extLst>
              <a:ext uri="{FF2B5EF4-FFF2-40B4-BE49-F238E27FC236}">
                <a16:creationId xmlns:a16="http://schemas.microsoft.com/office/drawing/2014/main" id="{267BFB8C-D8C8-63BA-0465-E8F1043D39B3}"/>
              </a:ext>
            </a:extLst>
          </p:cNvPr>
          <p:cNvSpPr>
            <a:spLocks noChangeArrowheads="1"/>
          </p:cNvSpPr>
          <p:nvPr/>
        </p:nvSpPr>
        <p:spPr bwMode="auto">
          <a:xfrm>
            <a:off x="597225" y="4449174"/>
            <a:ext cx="1109411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Формула для работы была получена при рассмотрении поступательного перемещения контура с током. Однако можно показать, что она справедлива всегда, независимо от причин вызывающих изменение потока через контур. </a:t>
            </a:r>
          </a:p>
        </p:txBody>
      </p:sp>
      <p:pic>
        <p:nvPicPr>
          <p:cNvPr id="588840" name="Picture 40">
            <a:extLst>
              <a:ext uri="{FF2B5EF4-FFF2-40B4-BE49-F238E27FC236}">
                <a16:creationId xmlns:a16="http://schemas.microsoft.com/office/drawing/2014/main" id="{BFF5BFA2-72F6-CB52-732A-EE85D0220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310" y="3185319"/>
            <a:ext cx="1992806" cy="40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41" name="Rectangle 41">
            <a:extLst>
              <a:ext uri="{FF2B5EF4-FFF2-40B4-BE49-F238E27FC236}">
                <a16:creationId xmlns:a16="http://schemas.microsoft.com/office/drawing/2014/main" id="{2CA5DD64-6F0B-D1EF-0C25-F3CA80A7346B}"/>
              </a:ext>
            </a:extLst>
          </p:cNvPr>
          <p:cNvSpPr>
            <a:spLocks noChangeArrowheads="1"/>
          </p:cNvSpPr>
          <p:nvPr/>
        </p:nvSpPr>
        <p:spPr bwMode="auto">
          <a:xfrm>
            <a:off x="597225" y="5477176"/>
            <a:ext cx="108669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t>Работа сил Ампера при перемещении и вращении контура, содержащего несколько витков с током, в магнитном поле из положения 1 в положение 2</a:t>
            </a:r>
          </a:p>
        </p:txBody>
      </p:sp>
      <p:pic>
        <p:nvPicPr>
          <p:cNvPr id="588842" name="Picture 42">
            <a:extLst>
              <a:ext uri="{FF2B5EF4-FFF2-40B4-BE49-F238E27FC236}">
                <a16:creationId xmlns:a16="http://schemas.microsoft.com/office/drawing/2014/main" id="{7E513C3B-C99A-36A0-EC42-CDF8BCB69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9690" y="6319741"/>
            <a:ext cx="2315343" cy="45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802" name="Rectangle 26">
            <a:extLst>
              <a:ext uri="{FF2B5EF4-FFF2-40B4-BE49-F238E27FC236}">
                <a16:creationId xmlns:a16="http://schemas.microsoft.com/office/drawing/2014/main" id="{F3D84B78-745F-C0A3-0398-006730078CB2}"/>
              </a:ext>
            </a:extLst>
          </p:cNvPr>
          <p:cNvSpPr>
            <a:spLocks noChangeArrowheads="1"/>
          </p:cNvSpPr>
          <p:nvPr/>
        </p:nvSpPr>
        <p:spPr bwMode="auto">
          <a:xfrm>
            <a:off x="983848" y="-15389"/>
            <a:ext cx="1081075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ru-RU" sz="3200" b="1" dirty="0">
                <a:solidFill>
                  <a:srgbClr val="002060"/>
                </a:solidFill>
                <a:effectLst/>
                <a:latin typeface="Times New Roman" panose="02020603050405020304" pitchFamily="18" charset="0"/>
                <a:ea typeface="Calibri" panose="020F0502020204030204" pitchFamily="34" charset="0"/>
              </a:rPr>
              <a:t>Вещество в магнитном поле</a:t>
            </a:r>
          </a:p>
          <a:p>
            <a:pPr algn="ctr"/>
            <a:r>
              <a:rPr lang="ru-RU" altLang="ru-RU" sz="2600" b="1" dirty="0">
                <a:solidFill>
                  <a:schemeClr val="folHlink"/>
                </a:solidFill>
              </a:rPr>
              <a:t>Механический и магнитный моменты электрона и атома</a:t>
            </a:r>
          </a:p>
        </p:txBody>
      </p:sp>
      <p:pic>
        <p:nvPicPr>
          <p:cNvPr id="459810" name="Picture 34">
            <a:extLst>
              <a:ext uri="{FF2B5EF4-FFF2-40B4-BE49-F238E27FC236}">
                <a16:creationId xmlns:a16="http://schemas.microsoft.com/office/drawing/2014/main" id="{0319AE1F-6FE2-A713-5DD9-576DE5E99F48}"/>
              </a:ext>
            </a:extLst>
          </p:cNvPr>
          <p:cNvPicPr>
            <a:picLocks noChangeAspect="1" noChangeArrowheads="1"/>
          </p:cNvPicPr>
          <p:nvPr/>
        </p:nvPicPr>
        <p:blipFill>
          <a:blip r:embed="rId2">
            <a:lum bright="-22000" contrast="54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80618" y="1114230"/>
            <a:ext cx="10208871" cy="574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621" name="Picture 37">
            <a:extLst>
              <a:ext uri="{FF2B5EF4-FFF2-40B4-BE49-F238E27FC236}">
                <a16:creationId xmlns:a16="http://schemas.microsoft.com/office/drawing/2014/main" id="{B7E63C20-B586-36D9-0A0A-ADB39164D7F5}"/>
              </a:ext>
            </a:extLst>
          </p:cNvPr>
          <p:cNvPicPr>
            <a:picLocks noChangeAspect="1" noChangeArrowheads="1"/>
          </p:cNvPicPr>
          <p:nvPr/>
        </p:nvPicPr>
        <p:blipFill>
          <a:blip r:embed="rId2">
            <a:lum bright="-20000" contrast="38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7549" y="95389"/>
            <a:ext cx="10459655" cy="677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74" name="Rectangle 50">
            <a:extLst>
              <a:ext uri="{FF2B5EF4-FFF2-40B4-BE49-F238E27FC236}">
                <a16:creationId xmlns:a16="http://schemas.microsoft.com/office/drawing/2014/main" id="{9791FB2A-B244-62C3-5FE0-2CB3751067F6}"/>
              </a:ext>
            </a:extLst>
          </p:cNvPr>
          <p:cNvSpPr>
            <a:spLocks noChangeArrowheads="1"/>
          </p:cNvSpPr>
          <p:nvPr/>
        </p:nvSpPr>
        <p:spPr bwMode="auto">
          <a:xfrm>
            <a:off x="937549" y="188913"/>
            <a:ext cx="1063713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ru-RU" dirty="0"/>
              <a:t>	</a:t>
            </a:r>
            <a:r>
              <a:rPr lang="ru-RU" altLang="ru-RU" sz="2200" dirty="0"/>
              <a:t>Экспериментальное определение</a:t>
            </a:r>
            <a:r>
              <a:rPr lang="en-US" altLang="ru-RU" sz="2200" dirty="0"/>
              <a:t> </a:t>
            </a:r>
            <a:r>
              <a:rPr lang="ru-RU" altLang="ru-RU" sz="2200" dirty="0"/>
              <a:t>гиромагнитного отношения было проведено в опытах Эйнштейна и де Гааза (1915),</a:t>
            </a:r>
            <a:r>
              <a:rPr lang="en-US" altLang="ru-RU" sz="2200" dirty="0"/>
              <a:t> </a:t>
            </a:r>
            <a:r>
              <a:rPr lang="ru-RU" altLang="ru-RU" sz="2200" dirty="0"/>
              <a:t>которые наблюдали поворот свободно</a:t>
            </a:r>
            <a:r>
              <a:rPr lang="en-US" altLang="ru-RU" sz="2200" dirty="0"/>
              <a:t> </a:t>
            </a:r>
            <a:r>
              <a:rPr lang="ru-RU" altLang="ru-RU" sz="2200" dirty="0"/>
              <a:t>подвешенного на тончайшей кварцевой</a:t>
            </a:r>
            <a:r>
              <a:rPr lang="en-US" altLang="ru-RU" sz="2200" dirty="0"/>
              <a:t> </a:t>
            </a:r>
            <a:r>
              <a:rPr lang="ru-RU" altLang="ru-RU" sz="2200" dirty="0"/>
              <a:t>нити железного стержня при его намагничивании во внешнем магнитном поле</a:t>
            </a:r>
            <a:r>
              <a:rPr lang="en-US" altLang="ru-RU" sz="2200" dirty="0"/>
              <a:t> </a:t>
            </a:r>
            <a:r>
              <a:rPr lang="ru-RU" altLang="ru-RU" sz="2200" dirty="0"/>
              <a:t>(по обмотке соленоида пропускался переменный ток с частотой, равной частоте крутильных колебаний стержня).</a:t>
            </a:r>
          </a:p>
          <a:p>
            <a:pPr algn="just"/>
            <a:r>
              <a:rPr lang="en-US" altLang="ru-RU" sz="2200" dirty="0"/>
              <a:t>	</a:t>
            </a:r>
            <a:r>
              <a:rPr lang="ru-RU" altLang="ru-RU" sz="2200" dirty="0"/>
              <a:t>При исследовании вынужденных</a:t>
            </a:r>
            <a:r>
              <a:rPr lang="en-US" altLang="ru-RU" sz="2200" dirty="0"/>
              <a:t> </a:t>
            </a:r>
            <a:r>
              <a:rPr lang="ru-RU" altLang="ru-RU" sz="2200" dirty="0"/>
              <a:t>крутильных колебаний стержня определялось гиромагнитное отношение,</a:t>
            </a:r>
            <a:r>
              <a:rPr lang="en-US" altLang="ru-RU" sz="2200" dirty="0"/>
              <a:t> </a:t>
            </a:r>
            <a:r>
              <a:rPr lang="ru-RU" altLang="ru-RU" sz="2200" dirty="0"/>
              <a:t>которое оказалось равным </a:t>
            </a:r>
            <a:r>
              <a:rPr lang="en-US" altLang="ru-RU" sz="2200" i="1" dirty="0"/>
              <a:t>–e/m</a:t>
            </a:r>
            <a:r>
              <a:rPr lang="ru-RU" altLang="ru-RU" sz="2200" dirty="0"/>
              <a:t>. Таким</a:t>
            </a:r>
            <a:r>
              <a:rPr lang="en-US" altLang="ru-RU" sz="2200" dirty="0"/>
              <a:t> </a:t>
            </a:r>
            <a:r>
              <a:rPr lang="ru-RU" altLang="ru-RU" sz="2200" dirty="0"/>
              <a:t>образом, знак носителей, обусловливающих молекулярные токи, совпадал со</a:t>
            </a:r>
            <a:r>
              <a:rPr lang="en-US" altLang="ru-RU" sz="2200" dirty="0"/>
              <a:t> </a:t>
            </a:r>
            <a:r>
              <a:rPr lang="ru-RU" altLang="ru-RU" sz="2200" dirty="0"/>
              <a:t>знаком заряда электрона, а гиромагнитное отношение оказалось в два раза</a:t>
            </a:r>
            <a:r>
              <a:rPr lang="en-US" altLang="ru-RU" sz="2200" dirty="0"/>
              <a:t> </a:t>
            </a:r>
            <a:r>
              <a:rPr lang="ru-RU" altLang="ru-RU" sz="2200" dirty="0"/>
              <a:t>большим, чем выведенная величина</a:t>
            </a:r>
            <a:r>
              <a:rPr lang="en-US" altLang="ru-RU" sz="2200" dirty="0"/>
              <a:t> </a:t>
            </a:r>
            <a:r>
              <a:rPr lang="en-US" altLang="ru-RU" sz="2200" i="1" dirty="0"/>
              <a:t>–e/2m</a:t>
            </a:r>
            <a:r>
              <a:rPr lang="ru-RU" altLang="ru-RU" sz="2200" i="1" dirty="0"/>
              <a:t>.</a:t>
            </a:r>
          </a:p>
        </p:txBody>
      </p:sp>
      <p:sp>
        <p:nvSpPr>
          <p:cNvPr id="410675" name="Rectangle 51">
            <a:extLst>
              <a:ext uri="{FF2B5EF4-FFF2-40B4-BE49-F238E27FC236}">
                <a16:creationId xmlns:a16="http://schemas.microsoft.com/office/drawing/2014/main" id="{BF2A6EB3-ECD2-0DB2-9432-3C4CED66B683}"/>
              </a:ext>
            </a:extLst>
          </p:cNvPr>
          <p:cNvSpPr>
            <a:spLocks noChangeArrowheads="1"/>
          </p:cNvSpPr>
          <p:nvPr/>
        </p:nvSpPr>
        <p:spPr bwMode="auto">
          <a:xfrm>
            <a:off x="1056200" y="4250827"/>
            <a:ext cx="1051848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200" dirty="0"/>
              <a:t>Кроме орбитальных моментов электрон</a:t>
            </a:r>
            <a:r>
              <a:rPr lang="en-US" altLang="ru-RU" sz="2200" dirty="0"/>
              <a:t> </a:t>
            </a:r>
            <a:r>
              <a:rPr lang="ru-RU" altLang="ru-RU" sz="2200" dirty="0"/>
              <a:t>обладает </a:t>
            </a:r>
            <a:r>
              <a:rPr lang="ru-RU" altLang="ru-RU" sz="2200" i="1" dirty="0"/>
              <a:t>собственным механическим моментом импульса L</a:t>
            </a:r>
            <a:r>
              <a:rPr lang="en-US" altLang="ru-RU" sz="2200" i="1" baseline="-12000" dirty="0"/>
              <a:t>es</a:t>
            </a:r>
            <a:r>
              <a:rPr lang="en-US" altLang="ru-RU" sz="2200" i="1" dirty="0"/>
              <a:t> , </a:t>
            </a:r>
            <a:r>
              <a:rPr lang="ru-RU" altLang="ru-RU" sz="2200" dirty="0"/>
              <a:t>называемым</a:t>
            </a:r>
            <a:r>
              <a:rPr lang="en-US" altLang="ru-RU" sz="2200" dirty="0"/>
              <a:t> </a:t>
            </a:r>
            <a:r>
              <a:rPr lang="ru-RU" altLang="ru-RU" sz="2200" i="1" dirty="0"/>
              <a:t>спином.</a:t>
            </a:r>
            <a:r>
              <a:rPr lang="en-US" altLang="ru-RU" sz="2200" i="1" dirty="0"/>
              <a:t> </a:t>
            </a:r>
            <a:r>
              <a:rPr lang="ru-RU" altLang="ru-RU" sz="2200" dirty="0"/>
              <a:t>Считалось, что спин обусловлен вращением электрона вокруг своей оси, что</a:t>
            </a:r>
            <a:r>
              <a:rPr lang="en-US" altLang="ru-RU" sz="2200" dirty="0"/>
              <a:t> </a:t>
            </a:r>
            <a:r>
              <a:rPr lang="ru-RU" altLang="ru-RU" sz="2200" dirty="0"/>
              <a:t>привело к целому ряду противоречий.</a:t>
            </a:r>
            <a:r>
              <a:rPr lang="en-US" altLang="ru-RU" sz="2200" dirty="0"/>
              <a:t> </a:t>
            </a:r>
            <a:r>
              <a:rPr lang="ru-RU" altLang="ru-RU" sz="2200" dirty="0"/>
              <a:t>В настоящее время установлено, что</a:t>
            </a:r>
            <a:r>
              <a:rPr lang="en-US" altLang="ru-RU" sz="2200" dirty="0"/>
              <a:t> </a:t>
            </a:r>
            <a:r>
              <a:rPr lang="ru-RU" altLang="ru-RU" sz="2200" dirty="0"/>
              <a:t>спин является неотъемлемым свойством электрона, подобно его заряду и массе. </a:t>
            </a:r>
          </a:p>
          <a:p>
            <a:pPr algn="just"/>
            <a:r>
              <a:rPr lang="ru-RU" altLang="ru-RU" sz="2200" dirty="0"/>
              <a:t>	Спину электрона соответствует </a:t>
            </a:r>
            <a:r>
              <a:rPr lang="ru-RU" altLang="ru-RU" sz="2200" i="1" dirty="0"/>
              <a:t>собственный (спиновый) магнитный момент </a:t>
            </a:r>
            <a:r>
              <a:rPr lang="ru-RU" altLang="ru-RU" sz="2200" i="1" dirty="0" err="1"/>
              <a:t>p</a:t>
            </a:r>
            <a:r>
              <a:rPr lang="ru-RU" altLang="ru-RU" sz="2200" i="1" baseline="-12000" dirty="0" err="1"/>
              <a:t>ms</a:t>
            </a:r>
            <a:r>
              <a:rPr lang="ru-RU" altLang="ru-RU" sz="2200" i="1" dirty="0"/>
              <a:t>,</a:t>
            </a:r>
            <a:r>
              <a:rPr lang="en-US" altLang="ru-RU" sz="2200" i="1" dirty="0"/>
              <a:t> </a:t>
            </a:r>
            <a:r>
              <a:rPr lang="ru-RU" altLang="ru-RU" sz="2200" dirty="0"/>
              <a:t>пропорциональный </a:t>
            </a:r>
            <a:r>
              <a:rPr lang="ru-RU" altLang="ru-RU" sz="2200" i="1" dirty="0"/>
              <a:t>L</a:t>
            </a:r>
            <a:r>
              <a:rPr lang="en-US" altLang="ru-RU" sz="2200" i="1" baseline="-12000" dirty="0"/>
              <a:t>es</a:t>
            </a:r>
            <a:r>
              <a:rPr lang="en-US" altLang="ru-RU" sz="2200" i="1" dirty="0"/>
              <a:t> </a:t>
            </a:r>
            <a:r>
              <a:rPr lang="ru-RU" altLang="ru-RU" sz="2200" dirty="0"/>
              <a:t>и направленный в противоположную</a:t>
            </a:r>
            <a:r>
              <a:rPr lang="en-US" altLang="ru-RU" sz="2200" dirty="0"/>
              <a:t> </a:t>
            </a:r>
            <a:r>
              <a:rPr lang="ru-RU" altLang="ru-RU" sz="2200" dirty="0"/>
              <a:t>сторону</a:t>
            </a:r>
          </a:p>
        </p:txBody>
      </p:sp>
      <p:sp>
        <p:nvSpPr>
          <p:cNvPr id="410677" name="Rectangle 53">
            <a:extLst>
              <a:ext uri="{FF2B5EF4-FFF2-40B4-BE49-F238E27FC236}">
                <a16:creationId xmlns:a16="http://schemas.microsoft.com/office/drawing/2014/main" id="{E733A968-3AC2-8280-8014-FE8DB7000653}"/>
              </a:ext>
            </a:extLst>
          </p:cNvPr>
          <p:cNvSpPr>
            <a:spLocks noChangeArrowheads="1"/>
          </p:cNvSpPr>
          <p:nvPr/>
        </p:nvSpPr>
        <p:spPr bwMode="auto">
          <a:xfrm>
            <a:off x="4214972" y="3847931"/>
            <a:ext cx="43195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b="1" i="1" dirty="0"/>
              <a:t>Объяснение несоответствия</a:t>
            </a:r>
            <a:r>
              <a:rPr lang="ru-RU" altLang="ru-RU" dirty="0"/>
              <a:t> </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50" name="Rectangle 42">
            <a:extLst>
              <a:ext uri="{FF2B5EF4-FFF2-40B4-BE49-F238E27FC236}">
                <a16:creationId xmlns:a16="http://schemas.microsoft.com/office/drawing/2014/main" id="{EDAE9DD1-B591-923A-42E6-CBBF812937B5}"/>
              </a:ext>
            </a:extLst>
          </p:cNvPr>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2653" name="Rectangle 45">
            <a:extLst>
              <a:ext uri="{FF2B5EF4-FFF2-40B4-BE49-F238E27FC236}">
                <a16:creationId xmlns:a16="http://schemas.microsoft.com/office/drawing/2014/main" id="{C97EBCC6-8A83-D626-B4B2-5C7CA40E509F}"/>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2658" name="Rectangle 50">
            <a:extLst>
              <a:ext uri="{FF2B5EF4-FFF2-40B4-BE49-F238E27FC236}">
                <a16:creationId xmlns:a16="http://schemas.microsoft.com/office/drawing/2014/main" id="{9ACF3621-ED9E-C4F1-DD29-BC1542E5CDE6}"/>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2663" name="Rectangle 55">
            <a:extLst>
              <a:ext uri="{FF2B5EF4-FFF2-40B4-BE49-F238E27FC236}">
                <a16:creationId xmlns:a16="http://schemas.microsoft.com/office/drawing/2014/main" id="{3A440B9E-B17C-6070-98FD-A9FDD5752431}"/>
              </a:ext>
            </a:extLst>
          </p:cNvPr>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pic>
        <p:nvPicPr>
          <p:cNvPr id="452666" name="Picture 58">
            <a:extLst>
              <a:ext uri="{FF2B5EF4-FFF2-40B4-BE49-F238E27FC236}">
                <a16:creationId xmlns:a16="http://schemas.microsoft.com/office/drawing/2014/main" id="{B57F712E-8F0F-93BE-AAB9-03CBC847D25A}"/>
              </a:ext>
            </a:extLst>
          </p:cNvPr>
          <p:cNvPicPr>
            <a:picLocks noChangeAspect="1" noChangeArrowheads="1"/>
          </p:cNvPicPr>
          <p:nvPr/>
        </p:nvPicPr>
        <p:blipFill>
          <a:blip r:embed="rId2">
            <a:lum bright="-26000" contrast="54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33048" y="122722"/>
            <a:ext cx="10342594" cy="218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2667" name="Picture 59">
            <a:extLst>
              <a:ext uri="{FF2B5EF4-FFF2-40B4-BE49-F238E27FC236}">
                <a16:creationId xmlns:a16="http://schemas.microsoft.com/office/drawing/2014/main" id="{D3C1A4BD-F13C-A121-100D-B986587A0548}"/>
              </a:ext>
            </a:extLst>
          </p:cNvPr>
          <p:cNvPicPr>
            <a:picLocks noChangeAspect="1" noChangeArrowheads="1"/>
          </p:cNvPicPr>
          <p:nvPr/>
        </p:nvPicPr>
        <p:blipFill>
          <a:blip r:embed="rId4">
            <a:lum bright="-24000" contrast="70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4703" y="2392660"/>
            <a:ext cx="10342594" cy="4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60" name="Rectangle 56">
            <a:extLst>
              <a:ext uri="{FF2B5EF4-FFF2-40B4-BE49-F238E27FC236}">
                <a16:creationId xmlns:a16="http://schemas.microsoft.com/office/drawing/2014/main" id="{AE040519-66CB-DB0C-5FAF-9306E4813690}"/>
              </a:ext>
            </a:extLst>
          </p:cNvPr>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559166" name="Rectangle 62">
            <a:extLst>
              <a:ext uri="{FF2B5EF4-FFF2-40B4-BE49-F238E27FC236}">
                <a16:creationId xmlns:a16="http://schemas.microsoft.com/office/drawing/2014/main" id="{4AB81DDD-F0C5-C81B-3DE1-EAB0E2AA1167}"/>
              </a:ext>
            </a:extLst>
          </p:cNvPr>
          <p:cNvSpPr>
            <a:spLocks noChangeArrowheads="1"/>
          </p:cNvSpPr>
          <p:nvPr/>
        </p:nvSpPr>
        <p:spPr bwMode="auto">
          <a:xfrm>
            <a:off x="1524001" y="3244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pic>
        <p:nvPicPr>
          <p:cNvPr id="559169" name="Picture 65">
            <a:extLst>
              <a:ext uri="{FF2B5EF4-FFF2-40B4-BE49-F238E27FC236}">
                <a16:creationId xmlns:a16="http://schemas.microsoft.com/office/drawing/2014/main" id="{D8F23106-496E-28E2-D821-BC11FDCB145F}"/>
              </a:ext>
            </a:extLst>
          </p:cNvPr>
          <p:cNvPicPr>
            <a:picLocks noChangeAspect="1" noChangeArrowheads="1"/>
          </p:cNvPicPr>
          <p:nvPr/>
        </p:nvPicPr>
        <p:blipFill>
          <a:blip r:embed="rId2">
            <a:lum bright="-26000" contrast="48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04919" y="521959"/>
            <a:ext cx="9982161" cy="622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9170" name="Rectangle 66">
            <a:extLst>
              <a:ext uri="{FF2B5EF4-FFF2-40B4-BE49-F238E27FC236}">
                <a16:creationId xmlns:a16="http://schemas.microsoft.com/office/drawing/2014/main" id="{184BED56-9380-EAC0-A0F9-DF8E8C552B5E}"/>
              </a:ext>
            </a:extLst>
          </p:cNvPr>
          <p:cNvSpPr>
            <a:spLocks noChangeArrowheads="1"/>
          </p:cNvSpPr>
          <p:nvPr/>
        </p:nvSpPr>
        <p:spPr bwMode="auto">
          <a:xfrm>
            <a:off x="4397325" y="-1261"/>
            <a:ext cx="31830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800" b="1" dirty="0">
                <a:solidFill>
                  <a:srgbClr val="CC3399"/>
                </a:solidFill>
              </a:rPr>
              <a:t>Типы магнетиков</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71" name="Rectangle 39">
            <a:extLst>
              <a:ext uri="{FF2B5EF4-FFF2-40B4-BE49-F238E27FC236}">
                <a16:creationId xmlns:a16="http://schemas.microsoft.com/office/drawing/2014/main" id="{5F18E083-0D1A-AD6E-4612-6D3EADE82DD7}"/>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88" name="Rectangle 56">
            <a:extLst>
              <a:ext uri="{FF2B5EF4-FFF2-40B4-BE49-F238E27FC236}">
                <a16:creationId xmlns:a16="http://schemas.microsoft.com/office/drawing/2014/main" id="{75502B3D-89FB-4471-034E-CD1F2DE4C211}"/>
              </a:ext>
            </a:extLst>
          </p:cNvPr>
          <p:cNvSpPr>
            <a:spLocks noChangeArrowheads="1"/>
          </p:cNvSpPr>
          <p:nvPr/>
        </p:nvSpPr>
        <p:spPr bwMode="auto">
          <a:xfrm>
            <a:off x="1524001"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91" name="Rectangle 59">
            <a:extLst>
              <a:ext uri="{FF2B5EF4-FFF2-40B4-BE49-F238E27FC236}">
                <a16:creationId xmlns:a16="http://schemas.microsoft.com/office/drawing/2014/main" id="{424B7722-171A-543C-C37C-F5205565992E}"/>
              </a:ext>
            </a:extLst>
          </p:cNvPr>
          <p:cNvSpPr>
            <a:spLocks noChangeArrowheads="1"/>
          </p:cNvSpPr>
          <p:nvPr/>
        </p:nvSpPr>
        <p:spPr bwMode="auto">
          <a:xfrm>
            <a:off x="1524001"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93" name="Rectangle 61">
            <a:extLst>
              <a:ext uri="{FF2B5EF4-FFF2-40B4-BE49-F238E27FC236}">
                <a16:creationId xmlns:a16="http://schemas.microsoft.com/office/drawing/2014/main" id="{951046B5-8AA6-A988-2BCB-58C4CA1EC73C}"/>
              </a:ext>
            </a:extLst>
          </p:cNvPr>
          <p:cNvSpPr>
            <a:spLocks noChangeArrowheads="1"/>
          </p:cNvSpPr>
          <p:nvPr/>
        </p:nvSpPr>
        <p:spPr bwMode="auto">
          <a:xfrm>
            <a:off x="1524001"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96" name="Rectangle 64">
            <a:extLst>
              <a:ext uri="{FF2B5EF4-FFF2-40B4-BE49-F238E27FC236}">
                <a16:creationId xmlns:a16="http://schemas.microsoft.com/office/drawing/2014/main" id="{8831F414-CC22-3E80-8E72-7CF9105601AB}"/>
              </a:ext>
            </a:extLst>
          </p:cNvPr>
          <p:cNvSpPr>
            <a:spLocks noChangeArrowheads="1"/>
          </p:cNvSpPr>
          <p:nvPr/>
        </p:nvSpPr>
        <p:spPr bwMode="auto">
          <a:xfrm>
            <a:off x="1524001"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3698" name="Rectangle 66">
            <a:extLst>
              <a:ext uri="{FF2B5EF4-FFF2-40B4-BE49-F238E27FC236}">
                <a16:creationId xmlns:a16="http://schemas.microsoft.com/office/drawing/2014/main" id="{19D01C7C-A32B-CFCC-4925-CCAB9B31DF01}"/>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pic>
        <p:nvPicPr>
          <p:cNvPr id="453699" name="Picture 67">
            <a:extLst>
              <a:ext uri="{FF2B5EF4-FFF2-40B4-BE49-F238E27FC236}">
                <a16:creationId xmlns:a16="http://schemas.microsoft.com/office/drawing/2014/main" id="{503359C3-CC4E-4790-4F23-43A5B717A7D2}"/>
              </a:ext>
            </a:extLst>
          </p:cNvPr>
          <p:cNvPicPr>
            <a:picLocks noChangeAspect="1" noChangeArrowheads="1"/>
          </p:cNvPicPr>
          <p:nvPr/>
        </p:nvPicPr>
        <p:blipFill>
          <a:blip r:embed="rId2">
            <a:lum bright="-6000" contrast="56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0456" y="72754"/>
            <a:ext cx="9844389" cy="67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42" name="Rectangle 18">
            <a:extLst>
              <a:ext uri="{FF2B5EF4-FFF2-40B4-BE49-F238E27FC236}">
                <a16:creationId xmlns:a16="http://schemas.microsoft.com/office/drawing/2014/main" id="{D357E982-0D81-63FF-2191-724B8B192D4B}"/>
              </a:ext>
            </a:extLst>
          </p:cNvPr>
          <p:cNvSpPr>
            <a:spLocks noChangeArrowheads="1"/>
          </p:cNvSpPr>
          <p:nvPr/>
        </p:nvSpPr>
        <p:spPr bwMode="auto">
          <a:xfrm>
            <a:off x="1524001"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pic>
        <p:nvPicPr>
          <p:cNvPr id="564260" name="Picture 36">
            <a:extLst>
              <a:ext uri="{FF2B5EF4-FFF2-40B4-BE49-F238E27FC236}">
                <a16:creationId xmlns:a16="http://schemas.microsoft.com/office/drawing/2014/main" id="{A22FE2AC-A694-CF42-C90C-0232510B01A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00000"/>
                    </a14:imgEffect>
                  </a14:imgLayer>
                </a14:imgProps>
              </a:ext>
              <a:ext uri="{28A0092B-C50C-407E-A947-70E740481C1C}">
                <a14:useLocalDpi xmlns:a14="http://schemas.microsoft.com/office/drawing/2010/main" val="0"/>
              </a:ext>
            </a:extLst>
          </a:blip>
          <a:srcRect/>
          <a:stretch>
            <a:fillRect/>
          </a:stretch>
        </p:blipFill>
        <p:spPr bwMode="auto">
          <a:xfrm>
            <a:off x="771369" y="75859"/>
            <a:ext cx="10649261" cy="670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4CCAA81A-2753-D048-6A28-E8D36A0F11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7000" contrast="78000"/>
                    </a14:imgEffect>
                  </a14:imgLayer>
                </a14:imgProps>
              </a:ext>
              <a:ext uri="{28A0092B-C50C-407E-A947-70E740481C1C}">
                <a14:useLocalDpi xmlns:a14="http://schemas.microsoft.com/office/drawing/2010/main" val="0"/>
              </a:ext>
            </a:extLst>
          </a:blip>
          <a:srcRect/>
          <a:stretch>
            <a:fillRect/>
          </a:stretch>
        </p:blipFill>
        <p:spPr bwMode="auto">
          <a:xfrm>
            <a:off x="660031" y="159774"/>
            <a:ext cx="11076126" cy="669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5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B31DCD3-FB59-9FD4-8FCB-361E12D93CB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66817" y="72778"/>
            <a:ext cx="10858365" cy="6712444"/>
          </a:xfrm>
          <a:prstGeom prst="rect">
            <a:avLst/>
          </a:prstGeom>
        </p:spPr>
      </p:pic>
    </p:spTree>
    <p:extLst>
      <p:ext uri="{BB962C8B-B14F-4D97-AF65-F5344CB8AC3E}">
        <p14:creationId xmlns:p14="http://schemas.microsoft.com/office/powerpoint/2010/main" val="294269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32" name="Rectangle 24">
            <a:extLst>
              <a:ext uri="{FF2B5EF4-FFF2-40B4-BE49-F238E27FC236}">
                <a16:creationId xmlns:a16="http://schemas.microsoft.com/office/drawing/2014/main" id="{594CEAF3-6E38-0B18-6EB7-4356D1981F6B}"/>
              </a:ext>
            </a:extLst>
          </p:cNvPr>
          <p:cNvSpPr>
            <a:spLocks noChangeArrowheads="1"/>
          </p:cNvSpPr>
          <p:nvPr/>
        </p:nvSpPr>
        <p:spPr bwMode="auto">
          <a:xfrm>
            <a:off x="3451122" y="24320"/>
            <a:ext cx="46899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3200" b="1" dirty="0">
                <a:solidFill>
                  <a:schemeClr val="accent2">
                    <a:lumMod val="50000"/>
                  </a:schemeClr>
                </a:solidFill>
                <a:latin typeface="Times New Roman" panose="02020603050405020304" pitchFamily="18" charset="0"/>
                <a:cs typeface="Times New Roman" panose="02020603050405020304" pitchFamily="18" charset="0"/>
              </a:rPr>
              <a:t>Магнитная индукция</a:t>
            </a:r>
            <a:r>
              <a:rPr lang="ru-RU" altLang="ru-RU" sz="3200" dirty="0">
                <a:solidFill>
                  <a:schemeClr val="accent2">
                    <a:lumMod val="50000"/>
                  </a:schemeClr>
                </a:solidFill>
              </a:rPr>
              <a:t> </a:t>
            </a:r>
          </a:p>
        </p:txBody>
      </p:sp>
      <p:sp>
        <p:nvSpPr>
          <p:cNvPr id="452634" name="Rectangle 26">
            <a:extLst>
              <a:ext uri="{FF2B5EF4-FFF2-40B4-BE49-F238E27FC236}">
                <a16:creationId xmlns:a16="http://schemas.microsoft.com/office/drawing/2014/main" id="{0609F606-1029-99B8-F0AC-83B7C399DF02}"/>
              </a:ext>
            </a:extLst>
          </p:cNvPr>
          <p:cNvSpPr>
            <a:spLocks noChangeArrowheads="1"/>
          </p:cNvSpPr>
          <p:nvPr/>
        </p:nvSpPr>
        <p:spPr bwMode="auto">
          <a:xfrm>
            <a:off x="720596" y="857730"/>
            <a:ext cx="775061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dirty="0">
                <a:solidFill>
                  <a:srgbClr val="000000"/>
                </a:solidFill>
                <a:latin typeface="Times New Roman" panose="02020603050405020304" pitchFamily="18" charset="0"/>
                <a:cs typeface="Times New Roman" panose="02020603050405020304" pitchFamily="18" charset="0"/>
              </a:rPr>
              <a:t>	Для описания магнитного поля нужно ввести его характеристики. Казалось бы, это можно сделать так же, как, например, в электр</a:t>
            </a:r>
            <a:r>
              <a:rPr lang="ru-RU" altLang="ru-RU" sz="2000" dirty="0">
                <a:solidFill>
                  <a:srgbClr val="000000"/>
                </a:solidFill>
                <a:latin typeface="Times New Roman" panose="02020603050405020304" pitchFamily="18" charset="0"/>
              </a:rPr>
              <a:t>остатике</a:t>
            </a:r>
            <a:r>
              <a:rPr lang="ru-RU" altLang="ru-RU" sz="2000" dirty="0">
                <a:solidFill>
                  <a:srgbClr val="000000"/>
                </a:solidFill>
                <a:latin typeface="Times New Roman" panose="02020603050405020304" pitchFamily="18" charset="0"/>
                <a:cs typeface="Times New Roman" panose="02020603050405020304" pitchFamily="18" charset="0"/>
              </a:rPr>
              <a:t>, по силовому действию поля на пробный заряд. Но, как оказывается, </a:t>
            </a:r>
            <a:r>
              <a:rPr lang="ru-RU" altLang="ru-RU" sz="2000" b="1" dirty="0">
                <a:solidFill>
                  <a:srgbClr val="000000"/>
                </a:solidFill>
                <a:latin typeface="Times New Roman" panose="02020603050405020304" pitchFamily="18" charset="0"/>
                <a:cs typeface="Times New Roman" panose="02020603050405020304" pitchFamily="18" charset="0"/>
              </a:rPr>
              <a:t>магнитных зарядов в природе нет</a:t>
            </a:r>
            <a:r>
              <a:rPr lang="ru-RU" altLang="ru-RU" sz="2000" dirty="0">
                <a:solidFill>
                  <a:srgbClr val="000000"/>
                </a:solidFill>
                <a:latin typeface="Times New Roman" panose="02020603050405020304" pitchFamily="18" charset="0"/>
                <a:cs typeface="Times New Roman" panose="02020603050405020304" pitchFamily="18" charset="0"/>
              </a:rPr>
              <a:t>, поэтому в качестве объекта, на который действует сила со стороны магнитного поля, можно выбрать любой из объектов: движущийся заряд; проводник с током; контур с током; магнит. </a:t>
            </a:r>
          </a:p>
          <a:p>
            <a:pPr algn="just" eaLnBrk="0" hangingPunct="0"/>
            <a:r>
              <a:rPr lang="ru-RU" altLang="ru-RU" sz="2000" dirty="0">
                <a:solidFill>
                  <a:srgbClr val="000000"/>
                </a:solidFill>
                <a:latin typeface="Times New Roman" panose="02020603050405020304" pitchFamily="18" charset="0"/>
                <a:cs typeface="Times New Roman" panose="02020603050405020304" pitchFamily="18" charset="0"/>
              </a:rPr>
              <a:t>	Для обнаружения наличия и исследования характеристик магнитного поля чаще всего применяется замкнутый контур с током малых размеров. Если внести такой пробный контур в магнитное поле, он установится определенным образом, т. е. поле оказывает на контур ориентирующее действие. Это можно использовать для определения направления магнитного поля. Для этого надо условиться, как характеризовать ориентацию контура в пространстве. Направление нормали выбирается </a:t>
            </a:r>
            <a:r>
              <a:rPr lang="ru-RU" altLang="ru-RU" sz="2000" b="1" dirty="0">
                <a:solidFill>
                  <a:srgbClr val="000000"/>
                </a:solidFill>
                <a:latin typeface="Times New Roman" panose="02020603050405020304" pitchFamily="18" charset="0"/>
                <a:cs typeface="Times New Roman" panose="02020603050405020304" pitchFamily="18" charset="0"/>
              </a:rPr>
              <a:t>по правилу правого буравчика</a:t>
            </a:r>
            <a:r>
              <a:rPr lang="ru-RU" altLang="ru-RU" sz="2000" dirty="0">
                <a:solidFill>
                  <a:srgbClr val="000000"/>
                </a:solidFill>
                <a:latin typeface="Times New Roman" panose="02020603050405020304" pitchFamily="18" charset="0"/>
                <a:cs typeface="Times New Roman" panose="02020603050405020304" pitchFamily="18" charset="0"/>
              </a:rPr>
              <a:t>: за положительное направление нормали принимается направление поступательного движения буравчика, который вращается в направлении тока, текущего в рамке</a:t>
            </a:r>
            <a:r>
              <a:rPr lang="ru-RU" altLang="ru-RU" sz="2000" dirty="0"/>
              <a:t> </a:t>
            </a:r>
          </a:p>
        </p:txBody>
      </p:sp>
      <p:grpSp>
        <p:nvGrpSpPr>
          <p:cNvPr id="452635" name="Group 27">
            <a:extLst>
              <a:ext uri="{FF2B5EF4-FFF2-40B4-BE49-F238E27FC236}">
                <a16:creationId xmlns:a16="http://schemas.microsoft.com/office/drawing/2014/main" id="{A2F8FDEE-BA77-A5D7-932A-E6FA2858562B}"/>
              </a:ext>
            </a:extLst>
          </p:cNvPr>
          <p:cNvGrpSpPr>
            <a:grpSpLocks/>
          </p:cNvGrpSpPr>
          <p:nvPr/>
        </p:nvGrpSpPr>
        <p:grpSpPr bwMode="auto">
          <a:xfrm>
            <a:off x="8967019" y="762434"/>
            <a:ext cx="2703871" cy="2998838"/>
            <a:chOff x="3442" y="1112"/>
            <a:chExt cx="1462" cy="1338"/>
          </a:xfrm>
        </p:grpSpPr>
        <p:sp>
          <p:nvSpPr>
            <p:cNvPr id="452636" name="Arc 28">
              <a:extLst>
                <a:ext uri="{FF2B5EF4-FFF2-40B4-BE49-F238E27FC236}">
                  <a16:creationId xmlns:a16="http://schemas.microsoft.com/office/drawing/2014/main" id="{E9AB1ACF-6F28-076E-4DB8-8CB81103F4C9}"/>
                </a:ext>
              </a:extLst>
            </p:cNvPr>
            <p:cNvSpPr>
              <a:spLocks/>
            </p:cNvSpPr>
            <p:nvPr/>
          </p:nvSpPr>
          <p:spPr bwMode="auto">
            <a:xfrm>
              <a:off x="4465" y="1113"/>
              <a:ext cx="439" cy="1337"/>
            </a:xfrm>
            <a:custGeom>
              <a:avLst/>
              <a:gdLst>
                <a:gd name="G0" fmla="+- 4033 0 0"/>
                <a:gd name="G1" fmla="+- 21600 0 0"/>
                <a:gd name="G2" fmla="+- 21600 0 0"/>
                <a:gd name="T0" fmla="*/ 215 w 25633"/>
                <a:gd name="T1" fmla="*/ 340 h 43200"/>
                <a:gd name="T2" fmla="*/ 0 w 25633"/>
                <a:gd name="T3" fmla="*/ 42820 h 43200"/>
                <a:gd name="T4" fmla="*/ 4033 w 25633"/>
                <a:gd name="T5" fmla="*/ 21600 h 43200"/>
              </a:gdLst>
              <a:ahLst/>
              <a:cxnLst>
                <a:cxn ang="0">
                  <a:pos x="T0" y="T1"/>
                </a:cxn>
                <a:cxn ang="0">
                  <a:pos x="T2" y="T3"/>
                </a:cxn>
                <a:cxn ang="0">
                  <a:pos x="T4" y="T5"/>
                </a:cxn>
              </a:cxnLst>
              <a:rect l="0" t="0" r="r" b="b"/>
              <a:pathLst>
                <a:path w="25633" h="43200" fill="none" extrusionOk="0">
                  <a:moveTo>
                    <a:pt x="215" y="340"/>
                  </a:moveTo>
                  <a:cubicBezTo>
                    <a:pt x="1475" y="113"/>
                    <a:pt x="2752" y="0"/>
                    <a:pt x="4033" y="0"/>
                  </a:cubicBezTo>
                  <a:cubicBezTo>
                    <a:pt x="15962" y="0"/>
                    <a:pt x="25633" y="9670"/>
                    <a:pt x="25633" y="21600"/>
                  </a:cubicBezTo>
                  <a:cubicBezTo>
                    <a:pt x="25633" y="33529"/>
                    <a:pt x="15962" y="43200"/>
                    <a:pt x="4033" y="43200"/>
                  </a:cubicBezTo>
                  <a:cubicBezTo>
                    <a:pt x="2679" y="43199"/>
                    <a:pt x="1329" y="43072"/>
                    <a:pt x="-1" y="42820"/>
                  </a:cubicBezTo>
                </a:path>
                <a:path w="25633" h="43200" stroke="0" extrusionOk="0">
                  <a:moveTo>
                    <a:pt x="215" y="340"/>
                  </a:moveTo>
                  <a:cubicBezTo>
                    <a:pt x="1475" y="113"/>
                    <a:pt x="2752" y="0"/>
                    <a:pt x="4033" y="0"/>
                  </a:cubicBezTo>
                  <a:cubicBezTo>
                    <a:pt x="15962" y="0"/>
                    <a:pt x="25633" y="9670"/>
                    <a:pt x="25633" y="21600"/>
                  </a:cubicBezTo>
                  <a:cubicBezTo>
                    <a:pt x="25633" y="33529"/>
                    <a:pt x="15962" y="43200"/>
                    <a:pt x="4033" y="43200"/>
                  </a:cubicBezTo>
                  <a:cubicBezTo>
                    <a:pt x="2679" y="43199"/>
                    <a:pt x="1329" y="43072"/>
                    <a:pt x="-1" y="42820"/>
                  </a:cubicBezTo>
                  <a:lnTo>
                    <a:pt x="4033"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52637" name="Arc 29">
              <a:extLst>
                <a:ext uri="{FF2B5EF4-FFF2-40B4-BE49-F238E27FC236}">
                  <a16:creationId xmlns:a16="http://schemas.microsoft.com/office/drawing/2014/main" id="{BC1556C2-6A9E-9A64-0E96-35C34A3F5670}"/>
                </a:ext>
              </a:extLst>
            </p:cNvPr>
            <p:cNvSpPr>
              <a:spLocks/>
            </p:cNvSpPr>
            <p:nvPr/>
          </p:nvSpPr>
          <p:spPr bwMode="auto">
            <a:xfrm flipH="1">
              <a:off x="4091" y="1112"/>
              <a:ext cx="439" cy="1337"/>
            </a:xfrm>
            <a:custGeom>
              <a:avLst/>
              <a:gdLst>
                <a:gd name="G0" fmla="+- 4033 0 0"/>
                <a:gd name="G1" fmla="+- 21600 0 0"/>
                <a:gd name="G2" fmla="+- 21600 0 0"/>
                <a:gd name="T0" fmla="*/ 2154 w 25633"/>
                <a:gd name="T1" fmla="*/ 82 h 43200"/>
                <a:gd name="T2" fmla="*/ 0 w 25633"/>
                <a:gd name="T3" fmla="*/ 42820 h 43200"/>
                <a:gd name="T4" fmla="*/ 4033 w 25633"/>
                <a:gd name="T5" fmla="*/ 21600 h 43200"/>
              </a:gdLst>
              <a:ahLst/>
              <a:cxnLst>
                <a:cxn ang="0">
                  <a:pos x="T0" y="T1"/>
                </a:cxn>
                <a:cxn ang="0">
                  <a:pos x="T2" y="T3"/>
                </a:cxn>
                <a:cxn ang="0">
                  <a:pos x="T4" y="T5"/>
                </a:cxn>
              </a:cxnLst>
              <a:rect l="0" t="0" r="r" b="b"/>
              <a:pathLst>
                <a:path w="25633" h="43200" fill="none" extrusionOk="0">
                  <a:moveTo>
                    <a:pt x="2153" y="81"/>
                  </a:moveTo>
                  <a:cubicBezTo>
                    <a:pt x="2778" y="27"/>
                    <a:pt x="3405" y="0"/>
                    <a:pt x="4033" y="0"/>
                  </a:cubicBezTo>
                  <a:cubicBezTo>
                    <a:pt x="15962" y="0"/>
                    <a:pt x="25633" y="9670"/>
                    <a:pt x="25633" y="21600"/>
                  </a:cubicBezTo>
                  <a:cubicBezTo>
                    <a:pt x="25633" y="33529"/>
                    <a:pt x="15962" y="43200"/>
                    <a:pt x="4033" y="43200"/>
                  </a:cubicBezTo>
                  <a:cubicBezTo>
                    <a:pt x="2679" y="43199"/>
                    <a:pt x="1329" y="43072"/>
                    <a:pt x="-1" y="42820"/>
                  </a:cubicBezTo>
                </a:path>
                <a:path w="25633" h="43200" stroke="0" extrusionOk="0">
                  <a:moveTo>
                    <a:pt x="2153" y="81"/>
                  </a:moveTo>
                  <a:cubicBezTo>
                    <a:pt x="2778" y="27"/>
                    <a:pt x="3405" y="0"/>
                    <a:pt x="4033" y="0"/>
                  </a:cubicBezTo>
                  <a:cubicBezTo>
                    <a:pt x="15962" y="0"/>
                    <a:pt x="25633" y="9670"/>
                    <a:pt x="25633" y="21600"/>
                  </a:cubicBezTo>
                  <a:cubicBezTo>
                    <a:pt x="25633" y="33529"/>
                    <a:pt x="15962" y="43200"/>
                    <a:pt x="4033" y="43200"/>
                  </a:cubicBezTo>
                  <a:cubicBezTo>
                    <a:pt x="2679" y="43199"/>
                    <a:pt x="1329" y="43072"/>
                    <a:pt x="-1" y="42820"/>
                  </a:cubicBezTo>
                  <a:lnTo>
                    <a:pt x="4033"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52638" name="Line 30">
              <a:extLst>
                <a:ext uri="{FF2B5EF4-FFF2-40B4-BE49-F238E27FC236}">
                  <a16:creationId xmlns:a16="http://schemas.microsoft.com/office/drawing/2014/main" id="{84AD97EE-FF81-6228-2EDD-5588DB042BC2}"/>
                </a:ext>
              </a:extLst>
            </p:cNvPr>
            <p:cNvSpPr>
              <a:spLocks noChangeShapeType="1"/>
            </p:cNvSpPr>
            <p:nvPr/>
          </p:nvSpPr>
          <p:spPr bwMode="auto">
            <a:xfrm flipH="1">
              <a:off x="3442" y="1779"/>
              <a:ext cx="100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dirty="0"/>
            </a:p>
          </p:txBody>
        </p:sp>
        <p:sp>
          <p:nvSpPr>
            <p:cNvPr id="452639" name="Line 31">
              <a:extLst>
                <a:ext uri="{FF2B5EF4-FFF2-40B4-BE49-F238E27FC236}">
                  <a16:creationId xmlns:a16="http://schemas.microsoft.com/office/drawing/2014/main" id="{588EB029-F6E6-26E3-6EDC-670F9844D8E6}"/>
                </a:ext>
              </a:extLst>
            </p:cNvPr>
            <p:cNvSpPr>
              <a:spLocks noChangeShapeType="1"/>
            </p:cNvSpPr>
            <p:nvPr/>
          </p:nvSpPr>
          <p:spPr bwMode="auto">
            <a:xfrm flipV="1">
              <a:off x="4107" y="1351"/>
              <a:ext cx="65" cy="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pic>
          <p:nvPicPr>
            <p:cNvPr id="452640" name="Picture 32">
              <a:extLst>
                <a:ext uri="{FF2B5EF4-FFF2-40B4-BE49-F238E27FC236}">
                  <a16:creationId xmlns:a16="http://schemas.microsoft.com/office/drawing/2014/main" id="{2C49C796-F51F-1ACE-44B7-224B854D4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 y="1440"/>
              <a:ext cx="200" cy="260"/>
            </a:xfrm>
            <a:prstGeom prst="rect">
              <a:avLst/>
            </a:prstGeom>
            <a:noFill/>
            <a:extLst>
              <a:ext uri="{909E8E84-426E-40DD-AFC4-6F175D3DCCD1}">
                <a14:hiddenFill xmlns:a14="http://schemas.microsoft.com/office/drawing/2010/main">
                  <a:solidFill>
                    <a:srgbClr val="FFFFFF"/>
                  </a:solidFill>
                </a14:hiddenFill>
              </a:ext>
            </a:extLst>
          </p:spPr>
        </p:pic>
        <p:pic>
          <p:nvPicPr>
            <p:cNvPr id="452641" name="Picture 33">
              <a:extLst>
                <a:ext uri="{FF2B5EF4-FFF2-40B4-BE49-F238E27FC236}">
                  <a16:creationId xmlns:a16="http://schemas.microsoft.com/office/drawing/2014/main" id="{0D184999-49A1-164C-16F3-4E395F391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1152"/>
              <a:ext cx="180" cy="240"/>
            </a:xfrm>
            <a:prstGeom prst="rect">
              <a:avLst/>
            </a:prstGeom>
            <a:noFill/>
            <a:extLst>
              <a:ext uri="{909E8E84-426E-40DD-AFC4-6F175D3DCCD1}">
                <a14:hiddenFill xmlns:a14="http://schemas.microsoft.com/office/drawing/2010/main">
                  <a:solidFill>
                    <a:srgbClr val="FFFFFF"/>
                  </a:solidFill>
                </a14:hiddenFill>
              </a:ext>
            </a:extLst>
          </p:spPr>
        </p:pic>
      </p:grpSp>
      <p:sp>
        <p:nvSpPr>
          <p:cNvPr id="452643" name="Rectangle 35">
            <a:extLst>
              <a:ext uri="{FF2B5EF4-FFF2-40B4-BE49-F238E27FC236}">
                <a16:creationId xmlns:a16="http://schemas.microsoft.com/office/drawing/2014/main" id="{889F40A3-BC32-4504-AF90-BA5DC6DB1E64}"/>
              </a:ext>
            </a:extLst>
          </p:cNvPr>
          <p:cNvSpPr>
            <a:spLocks noChangeArrowheads="1"/>
          </p:cNvSpPr>
          <p:nvPr/>
        </p:nvSpPr>
        <p:spPr bwMode="auto">
          <a:xfrm>
            <a:off x="9775775" y="4294698"/>
            <a:ext cx="19796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ru-RU" altLang="ru-RU" dirty="0">
                <a:latin typeface="Times New Roman" panose="02020603050405020304" pitchFamily="18" charset="0"/>
                <a:cs typeface="Times New Roman" panose="02020603050405020304" pitchFamily="18" charset="0"/>
              </a:rPr>
              <a:t>Определение положительной нормали к контуру с током</a:t>
            </a:r>
            <a:r>
              <a:rPr lang="ru-RU" altLang="ru-RU"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76" name="Rectangle 48">
            <a:extLst>
              <a:ext uri="{FF2B5EF4-FFF2-40B4-BE49-F238E27FC236}">
                <a16:creationId xmlns:a16="http://schemas.microsoft.com/office/drawing/2014/main" id="{92CE5D25-B1C7-051F-1D14-5BB7FB0D2BEF}"/>
              </a:ext>
            </a:extLst>
          </p:cNvPr>
          <p:cNvSpPr>
            <a:spLocks noChangeArrowheads="1"/>
          </p:cNvSpPr>
          <p:nvPr/>
        </p:nvSpPr>
        <p:spPr bwMode="auto">
          <a:xfrm>
            <a:off x="1524001" y="29538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sp>
        <p:nvSpPr>
          <p:cNvPr id="457782" name="Rectangle 54">
            <a:extLst>
              <a:ext uri="{FF2B5EF4-FFF2-40B4-BE49-F238E27FC236}">
                <a16:creationId xmlns:a16="http://schemas.microsoft.com/office/drawing/2014/main" id="{573AE881-E603-7C45-E8D3-1F2D4D72A06F}"/>
              </a:ext>
            </a:extLst>
          </p:cNvPr>
          <p:cNvSpPr>
            <a:spLocks noChangeArrowheads="1"/>
          </p:cNvSpPr>
          <p:nvPr/>
        </p:nvSpPr>
        <p:spPr bwMode="auto">
          <a:xfrm>
            <a:off x="3546294" y="122851"/>
            <a:ext cx="820201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800" dirty="0"/>
              <a:t>Для понимания механизма намагничивания необходимо рассмотреть действие магнитного поля на движущиеся в атоме электроны.</a:t>
            </a:r>
          </a:p>
          <a:p>
            <a:pPr algn="just"/>
            <a:r>
              <a:rPr lang="ru-RU" altLang="ru-RU" sz="2800" dirty="0"/>
              <a:t>	Предположим, что электрон в атоме движется по круговой орбите. Если орбита электрона ориентирована относительно вектора </a:t>
            </a:r>
            <a:r>
              <a:rPr lang="ru-RU" altLang="ru-RU" sz="2800" i="1" dirty="0"/>
              <a:t>В </a:t>
            </a:r>
            <a:r>
              <a:rPr lang="ru-RU" altLang="ru-RU" sz="2800" dirty="0"/>
              <a:t>произвольным образом, составляя с ним угол </a:t>
            </a:r>
            <a:r>
              <a:rPr lang="ru-RU" altLang="ru-RU" sz="2800" i="1" dirty="0"/>
              <a:t>а, </a:t>
            </a:r>
            <a:r>
              <a:rPr lang="ru-RU" altLang="ru-RU" sz="2800" dirty="0"/>
              <a:t>то можно доказать, что она приходит в такое движение вокруг </a:t>
            </a:r>
            <a:r>
              <a:rPr lang="ru-RU" altLang="ru-RU" sz="2800" i="1" dirty="0"/>
              <a:t>В, </a:t>
            </a:r>
            <a:r>
              <a:rPr lang="ru-RU" altLang="ru-RU" sz="2800" dirty="0"/>
              <a:t>при котором вектор магнитного момента </a:t>
            </a:r>
            <a:r>
              <a:rPr lang="ru-RU" altLang="ru-RU" sz="2800" i="1" dirty="0" err="1"/>
              <a:t>р</a:t>
            </a:r>
            <a:r>
              <a:rPr lang="ru-RU" altLang="ru-RU" sz="2800" i="1" baseline="-12000" dirty="0" err="1"/>
              <a:t>т</a:t>
            </a:r>
            <a:r>
              <a:rPr lang="ru-RU" altLang="ru-RU" sz="2800" i="1" dirty="0"/>
              <a:t>, </a:t>
            </a:r>
            <a:r>
              <a:rPr lang="ru-RU" altLang="ru-RU" sz="2800" dirty="0"/>
              <a:t>сохраняя постоянным угол а, вращается вокруг вектора </a:t>
            </a:r>
            <a:r>
              <a:rPr lang="ru-RU" altLang="ru-RU" sz="2800" i="1" dirty="0"/>
              <a:t>В </a:t>
            </a:r>
            <a:r>
              <a:rPr lang="ru-RU" altLang="ru-RU" sz="2800" dirty="0"/>
              <a:t>с некоторой угловой скоростью. Такое движение в механике называется </a:t>
            </a:r>
            <a:r>
              <a:rPr lang="ru-RU" altLang="ru-RU" sz="2800" b="1" i="1" dirty="0"/>
              <a:t>прецессией. </a:t>
            </a:r>
            <a:r>
              <a:rPr lang="ru-RU" altLang="ru-RU" sz="2800" dirty="0"/>
              <a:t>Прецессию вокруг вертикальной оси, проходящей через точку опоры, совершает, например, диск волчка при замедлении движения.</a:t>
            </a:r>
          </a:p>
        </p:txBody>
      </p:sp>
      <p:pic>
        <p:nvPicPr>
          <p:cNvPr id="457783" name="Picture 55">
            <a:extLst>
              <a:ext uri="{FF2B5EF4-FFF2-40B4-BE49-F238E27FC236}">
                <a16:creationId xmlns:a16="http://schemas.microsoft.com/office/drawing/2014/main" id="{AAB013A7-ECE6-3615-B5AE-EECB22F25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21" y="365919"/>
            <a:ext cx="2711450"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2" name="Rectangle 52">
            <a:extLst>
              <a:ext uri="{FF2B5EF4-FFF2-40B4-BE49-F238E27FC236}">
                <a16:creationId xmlns:a16="http://schemas.microsoft.com/office/drawing/2014/main" id="{4D223CAE-5930-6384-9139-4EDFDCBFA246}"/>
              </a:ext>
            </a:extLst>
          </p:cNvPr>
          <p:cNvSpPr>
            <a:spLocks noChangeArrowheads="1"/>
          </p:cNvSpPr>
          <p:nvPr/>
        </p:nvSpPr>
        <p:spPr bwMode="auto">
          <a:xfrm>
            <a:off x="703986" y="0"/>
            <a:ext cx="1078402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200" dirty="0"/>
              <a:t>Так как этот микроток индуцирован внешним магнитным полем, то, согласно правилу Ленца, у атома появляется составляющая магнитного поля, направленная противоположно внешнему полю. Наведенные составляющие магнитных полей атомов (молекул) складываются и образуют собственное магнитное поле вещества, ослабляющее внешнее магнитное поле. Этот эффект получил название </a:t>
            </a:r>
            <a:r>
              <a:rPr lang="ru-RU" altLang="ru-RU" sz="2200" b="1" i="1" dirty="0"/>
              <a:t>диамагнитного эффекта, </a:t>
            </a:r>
            <a:r>
              <a:rPr lang="ru-RU" altLang="ru-RU" sz="2200" dirty="0"/>
              <a:t>а вещества, намагничивающиеся во внешнем магнитном поле против направления поля, называются </a:t>
            </a:r>
            <a:r>
              <a:rPr lang="ru-RU" altLang="ru-RU" sz="2200" b="1" i="1" dirty="0"/>
              <a:t>диамагнетиками. </a:t>
            </a:r>
            <a:r>
              <a:rPr lang="ru-RU" altLang="ru-RU" sz="2200" b="1" dirty="0"/>
              <a:t>Диамагнетизм свойствен всем веществам без исключения, но может быть замаскирован более сильными эффектами.</a:t>
            </a:r>
            <a:r>
              <a:rPr lang="ru-RU" altLang="ru-RU" sz="2200" dirty="0"/>
              <a:t> К «чистым» диамагнетикам относятся, например, инертные газы, </a:t>
            </a:r>
            <a:r>
              <a:rPr lang="ru-RU" altLang="ru-RU" sz="2200" dirty="0" err="1"/>
              <a:t>Bi</a:t>
            </a:r>
            <a:r>
              <a:rPr lang="ru-RU" altLang="ru-RU" sz="2200" dirty="0"/>
              <a:t>, </a:t>
            </a:r>
            <a:r>
              <a:rPr lang="ru-RU" altLang="ru-RU" sz="2200" dirty="0" err="1"/>
              <a:t>Cu</a:t>
            </a:r>
            <a:r>
              <a:rPr lang="ru-RU" altLang="ru-RU" sz="2200" dirty="0"/>
              <a:t>, Zn, Au, </a:t>
            </a:r>
            <a:r>
              <a:rPr lang="ru-RU" altLang="ru-RU" sz="2200" dirty="0" err="1"/>
              <a:t>Hg</a:t>
            </a:r>
            <a:r>
              <a:rPr lang="ru-RU" altLang="ru-RU" sz="2200" dirty="0"/>
              <a:t>, Ag, галогены. </a:t>
            </a:r>
          </a:p>
        </p:txBody>
      </p:sp>
      <p:pic>
        <p:nvPicPr>
          <p:cNvPr id="460853" name="Picture 53">
            <a:extLst>
              <a:ext uri="{FF2B5EF4-FFF2-40B4-BE49-F238E27FC236}">
                <a16:creationId xmlns:a16="http://schemas.microsoft.com/office/drawing/2014/main" id="{79C4384C-D1F5-94A0-5CBE-C2739A34CAAB}"/>
              </a:ext>
            </a:extLst>
          </p:cNvPr>
          <p:cNvPicPr>
            <a:picLocks noChangeAspect="1" noChangeArrowheads="1"/>
          </p:cNvPicPr>
          <p:nvPr/>
        </p:nvPicPr>
        <p:blipFill>
          <a:blip r:embed="rId2">
            <a:lum bright="-26000" contrast="64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95728" y="3477875"/>
            <a:ext cx="10364964" cy="3212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49" name="Rectangle 25">
            <a:extLst>
              <a:ext uri="{FF2B5EF4-FFF2-40B4-BE49-F238E27FC236}">
                <a16:creationId xmlns:a16="http://schemas.microsoft.com/office/drawing/2014/main" id="{D86A1426-DE5B-0391-9D0E-CA3884F12F33}"/>
              </a:ext>
            </a:extLst>
          </p:cNvPr>
          <p:cNvSpPr>
            <a:spLocks noChangeArrowheads="1"/>
          </p:cNvSpPr>
          <p:nvPr/>
        </p:nvSpPr>
        <p:spPr bwMode="auto">
          <a:xfrm>
            <a:off x="-4641850" y="508635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ru-RU" altLang="ru-RU" sz="1400">
                <a:latin typeface="Times New Roman" panose="02020603050405020304" pitchFamily="18" charset="0"/>
                <a:ea typeface="TimesNewRomanPSMT" charset="-128"/>
              </a:rPr>
              <a:t>.</a:t>
            </a:r>
            <a:endParaRPr lang="ru-RU" altLang="ru-RU" sz="2400">
              <a:latin typeface="Times New Roman" panose="02020603050405020304" pitchFamily="18" charset="0"/>
            </a:endParaRPr>
          </a:p>
        </p:txBody>
      </p:sp>
      <p:sp>
        <p:nvSpPr>
          <p:cNvPr id="461873" name="Rectangle 49">
            <a:extLst>
              <a:ext uri="{FF2B5EF4-FFF2-40B4-BE49-F238E27FC236}">
                <a16:creationId xmlns:a16="http://schemas.microsoft.com/office/drawing/2014/main" id="{D84FB1E3-35D9-467E-E215-5C512D42B083}"/>
              </a:ext>
            </a:extLst>
          </p:cNvPr>
          <p:cNvSpPr>
            <a:spLocks noChangeArrowheads="1"/>
          </p:cNvSpPr>
          <p:nvPr/>
        </p:nvSpPr>
        <p:spPr bwMode="auto">
          <a:xfrm>
            <a:off x="742708" y="97244"/>
            <a:ext cx="10706583"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200" dirty="0"/>
              <a:t>Наряду с диамагнетиками существуют и </a:t>
            </a:r>
            <a:r>
              <a:rPr lang="ru-RU" altLang="ru-RU" sz="2200" b="1" i="1" dirty="0"/>
              <a:t>парамагнетики </a:t>
            </a:r>
            <a:r>
              <a:rPr lang="ru-RU" altLang="ru-RU" sz="2200" dirty="0"/>
              <a:t>— вещества, намагничивающиеся во внешнем магнитном поле по направлению поля.</a:t>
            </a:r>
          </a:p>
          <a:p>
            <a:pPr algn="just"/>
            <a:r>
              <a:rPr lang="ru-RU" altLang="ru-RU" sz="2200" dirty="0"/>
              <a:t>	У парамагнитных веществ при отсутствии внешнего магнитного поля магнитные моменты электронов не компенсируют друг друга, и атомы (молекулы) парамагнетиков всегда обладают магнитным моментом. Однако вследствие теплового движения молекул их магнитные моменты ориентированы беспорядочно, поэтому парамагнитные вещества сами по себе магнитными свойствами не обладают. При внесении парамагнетика во внешнее магнитное поле устанавливается </a:t>
            </a:r>
            <a:r>
              <a:rPr lang="ru-RU" altLang="ru-RU" sz="2200" i="1" dirty="0"/>
              <a:t>преимущественная </a:t>
            </a:r>
            <a:r>
              <a:rPr lang="ru-RU" altLang="ru-RU" sz="2200" dirty="0"/>
              <a:t>ориентация магнитных моментов атомов </a:t>
            </a:r>
            <a:r>
              <a:rPr lang="ru-RU" altLang="ru-RU" sz="2200" i="1" dirty="0"/>
              <a:t>по полю </a:t>
            </a:r>
            <a:r>
              <a:rPr lang="ru-RU" altLang="ru-RU" sz="2200" dirty="0"/>
              <a:t>(полной ориентации препятствует тепловое движение атомов). Таким образом, парамагнетик намагничивается, создавая собственное магнитное поле, совпадающее по направлению с внешним полем и усиливающее его. Этот </a:t>
            </a:r>
            <a:r>
              <a:rPr lang="ru-RU" altLang="ru-RU" sz="2200" b="1" i="1" dirty="0"/>
              <a:t>эффект </a:t>
            </a:r>
            <a:r>
              <a:rPr lang="ru-RU" altLang="ru-RU" sz="2200" dirty="0"/>
              <a:t>называется </a:t>
            </a:r>
            <a:r>
              <a:rPr lang="ru-RU" altLang="ru-RU" sz="2200" b="1" i="1" dirty="0"/>
              <a:t>парамагнитным.</a:t>
            </a:r>
          </a:p>
        </p:txBody>
      </p:sp>
      <p:sp>
        <p:nvSpPr>
          <p:cNvPr id="461874" name="Rectangle 50">
            <a:extLst>
              <a:ext uri="{FF2B5EF4-FFF2-40B4-BE49-F238E27FC236}">
                <a16:creationId xmlns:a16="http://schemas.microsoft.com/office/drawing/2014/main" id="{8D4BA71B-2F88-8B6D-BF28-7C02EAB206F6}"/>
              </a:ext>
            </a:extLst>
          </p:cNvPr>
          <p:cNvSpPr>
            <a:spLocks noChangeArrowheads="1"/>
          </p:cNvSpPr>
          <p:nvPr/>
        </p:nvSpPr>
        <p:spPr bwMode="auto">
          <a:xfrm>
            <a:off x="833378" y="4590782"/>
            <a:ext cx="1061591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200" dirty="0"/>
              <a:t>При ослаблении внешнего магнитного поля до нуля ориентация магнитных моментов вследствие теплового движения нарушается и парамагнетик размагничивается. К парамагнетикам относятся редкоземельные элементы, </a:t>
            </a:r>
            <a:r>
              <a:rPr lang="ru-RU" altLang="ru-RU" sz="2200" dirty="0" err="1"/>
              <a:t>Pt</a:t>
            </a:r>
            <a:r>
              <a:rPr lang="ru-RU" altLang="ru-RU" sz="2200" dirty="0"/>
              <a:t>, A</a:t>
            </a:r>
            <a:r>
              <a:rPr lang="en-US" altLang="ru-RU" sz="2200" dirty="0"/>
              <a:t>l</a:t>
            </a:r>
            <a:r>
              <a:rPr lang="ru-RU" altLang="ru-RU" sz="2200" dirty="0"/>
              <a:t>. все щелочные и щелочноземельные металлы, все органические вещества с группой (OH), H</a:t>
            </a:r>
            <a:r>
              <a:rPr lang="ru-RU" altLang="ru-RU" sz="2200" baseline="-12000" dirty="0"/>
              <a:t>2</a:t>
            </a:r>
            <a:r>
              <a:rPr lang="ru-RU" altLang="ru-RU" sz="2200" dirty="0"/>
              <a:t>O, O</a:t>
            </a:r>
            <a:r>
              <a:rPr lang="ru-RU" altLang="ru-RU" sz="2200" baseline="-12000" dirty="0"/>
              <a:t>2</a:t>
            </a:r>
            <a:r>
              <a:rPr lang="ru-RU" altLang="ru-RU" sz="2200" dirty="0"/>
              <a:t>, NO. и т.д. Диамагнитный эффект наблюдается и в парамагнетиках, но он значительно слабее парамагнитного и поэтому остается незаметным.</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820" name="Picture 44">
            <a:extLst>
              <a:ext uri="{FF2B5EF4-FFF2-40B4-BE49-F238E27FC236}">
                <a16:creationId xmlns:a16="http://schemas.microsoft.com/office/drawing/2014/main" id="{A321C324-42A0-F9EB-30CB-BEAC4DFAB380}"/>
              </a:ext>
            </a:extLst>
          </p:cNvPr>
          <p:cNvPicPr>
            <a:picLocks noChangeAspect="1" noChangeArrowheads="1"/>
          </p:cNvPicPr>
          <p:nvPr/>
        </p:nvPicPr>
        <p:blipFill>
          <a:blip r:embed="rId2">
            <a:lum bright="-20000" contrast="4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85159" y="48957"/>
            <a:ext cx="10621681" cy="676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6" name="Rectangle 4">
            <a:extLst>
              <a:ext uri="{FF2B5EF4-FFF2-40B4-BE49-F238E27FC236}">
                <a16:creationId xmlns:a16="http://schemas.microsoft.com/office/drawing/2014/main" id="{72D7E797-0C4F-590B-BF8B-66177B612AD9}"/>
              </a:ext>
            </a:extLst>
          </p:cNvPr>
          <p:cNvSpPr>
            <a:spLocks noChangeArrowheads="1"/>
          </p:cNvSpPr>
          <p:nvPr/>
        </p:nvSpPr>
        <p:spPr bwMode="auto">
          <a:xfrm>
            <a:off x="679048" y="0"/>
            <a:ext cx="1083390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ru-RU" altLang="ru-RU" sz="2800" b="1" dirty="0">
                <a:solidFill>
                  <a:srgbClr val="6859BF"/>
                </a:solidFill>
              </a:rPr>
              <a:t>Вектор намагничивания (</a:t>
            </a:r>
            <a:r>
              <a:rPr lang="ru-RU" altLang="ru-RU" sz="2800" b="1" dirty="0" err="1">
                <a:solidFill>
                  <a:srgbClr val="6859BF"/>
                </a:solidFill>
              </a:rPr>
              <a:t>намагничиваемость</a:t>
            </a:r>
            <a:r>
              <a:rPr lang="ru-RU" altLang="ru-RU" sz="2800" b="1" dirty="0">
                <a:solidFill>
                  <a:srgbClr val="6859BF"/>
                </a:solidFill>
              </a:rPr>
              <a:t>) и его связь с магнитной проницаемостью среды</a:t>
            </a:r>
          </a:p>
        </p:txBody>
      </p:sp>
      <p:pic>
        <p:nvPicPr>
          <p:cNvPr id="596997" name="Picture 5">
            <a:extLst>
              <a:ext uri="{FF2B5EF4-FFF2-40B4-BE49-F238E27FC236}">
                <a16:creationId xmlns:a16="http://schemas.microsoft.com/office/drawing/2014/main" id="{EA697507-05AF-1BC8-5E1E-E5101F9A9EA8}"/>
              </a:ext>
            </a:extLst>
          </p:cNvPr>
          <p:cNvPicPr>
            <a:picLocks noChangeAspect="1" noChangeArrowheads="1"/>
          </p:cNvPicPr>
          <p:nvPr/>
        </p:nvPicPr>
        <p:blipFill>
          <a:blip r:embed="rId2">
            <a:lum bright="-16000"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2756" y="1075374"/>
            <a:ext cx="10640195" cy="578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020" name="Picture 4">
            <a:extLst>
              <a:ext uri="{FF2B5EF4-FFF2-40B4-BE49-F238E27FC236}">
                <a16:creationId xmlns:a16="http://schemas.microsoft.com/office/drawing/2014/main" id="{75C07E90-BE18-217F-F045-51C36F97363D}"/>
              </a:ext>
            </a:extLst>
          </p:cNvPr>
          <p:cNvPicPr>
            <a:picLocks noChangeAspect="1" noChangeArrowheads="1"/>
          </p:cNvPicPr>
          <p:nvPr/>
        </p:nvPicPr>
        <p:blipFill>
          <a:blip r:embed="rId2">
            <a:lum bright="-26000" contrast="52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62725" y="63661"/>
            <a:ext cx="10654085" cy="6730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044" name="Picture 4">
            <a:extLst>
              <a:ext uri="{FF2B5EF4-FFF2-40B4-BE49-F238E27FC236}">
                <a16:creationId xmlns:a16="http://schemas.microsoft.com/office/drawing/2014/main" id="{4E7F5555-757B-AE9E-D6DD-6882E7DEB3BC}"/>
              </a:ext>
            </a:extLst>
          </p:cNvPr>
          <p:cNvPicPr>
            <a:picLocks noChangeAspect="1" noChangeArrowheads="1"/>
          </p:cNvPicPr>
          <p:nvPr/>
        </p:nvPicPr>
        <p:blipFill>
          <a:blip r:embed="rId2">
            <a:lum bright="-22000" contrast="42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37777" y="59572"/>
            <a:ext cx="10135966" cy="673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68" name="Picture 4">
            <a:extLst>
              <a:ext uri="{FF2B5EF4-FFF2-40B4-BE49-F238E27FC236}">
                <a16:creationId xmlns:a16="http://schemas.microsoft.com/office/drawing/2014/main" id="{27C5824A-05C0-DFCC-7E86-5A4BFD77F3BE}"/>
              </a:ext>
            </a:extLst>
          </p:cNvPr>
          <p:cNvPicPr>
            <a:picLocks noChangeAspect="1" noChangeArrowheads="1"/>
          </p:cNvPicPr>
          <p:nvPr/>
        </p:nvPicPr>
        <p:blipFill>
          <a:blip r:embed="rId2">
            <a:lum bright="-22000" contrast="36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84703" y="0"/>
            <a:ext cx="10622594" cy="665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2" name="Rectangle 4">
            <a:extLst>
              <a:ext uri="{FF2B5EF4-FFF2-40B4-BE49-F238E27FC236}">
                <a16:creationId xmlns:a16="http://schemas.microsoft.com/office/drawing/2014/main" id="{C25017AD-7DE4-D3D4-2F4A-0C29DCE9DCBC}"/>
              </a:ext>
            </a:extLst>
          </p:cNvPr>
          <p:cNvSpPr>
            <a:spLocks noChangeArrowheads="1"/>
          </p:cNvSpPr>
          <p:nvPr/>
        </p:nvSpPr>
        <p:spPr bwMode="auto">
          <a:xfrm>
            <a:off x="1122141" y="-466"/>
            <a:ext cx="1074130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u-RU" altLang="ru-RU" sz="2600" b="1" dirty="0">
                <a:solidFill>
                  <a:srgbClr val="008000"/>
                </a:solidFill>
              </a:rPr>
              <a:t>Ферромагнетизм. Магнитный гистерезис. Домены. Температура Кюри</a:t>
            </a:r>
            <a:r>
              <a:rPr lang="ru-RU" altLang="ru-RU" sz="2600" dirty="0">
                <a:solidFill>
                  <a:srgbClr val="008000"/>
                </a:solidFill>
              </a:rPr>
              <a:t> </a:t>
            </a:r>
          </a:p>
        </p:txBody>
      </p:sp>
      <p:sp>
        <p:nvSpPr>
          <p:cNvPr id="601093" name="Rectangle 5">
            <a:extLst>
              <a:ext uri="{FF2B5EF4-FFF2-40B4-BE49-F238E27FC236}">
                <a16:creationId xmlns:a16="http://schemas.microsoft.com/office/drawing/2014/main" id="{2782A8DB-1FA8-AF19-E6C9-B40B659B99E6}"/>
              </a:ext>
            </a:extLst>
          </p:cNvPr>
          <p:cNvSpPr>
            <a:spLocks noChangeArrowheads="1"/>
          </p:cNvSpPr>
          <p:nvPr/>
        </p:nvSpPr>
        <p:spPr bwMode="auto">
          <a:xfrm>
            <a:off x="3888634" y="448299"/>
            <a:ext cx="7755499"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sz="2400" dirty="0"/>
              <a:t>	</a:t>
            </a:r>
            <a:r>
              <a:rPr lang="ru-RU" altLang="ru-RU" sz="2400" dirty="0" err="1"/>
              <a:t>Вейсс</a:t>
            </a:r>
            <a:r>
              <a:rPr lang="ru-RU" altLang="ru-RU" sz="2400" dirty="0"/>
              <a:t> ввел</a:t>
            </a:r>
            <a:r>
              <a:rPr lang="en-US" altLang="ru-RU" sz="2400" dirty="0"/>
              <a:t> </a:t>
            </a:r>
            <a:r>
              <a:rPr lang="ru-RU" altLang="ru-RU" sz="2400" dirty="0"/>
              <a:t>гипотезу, согласно которой ферромагнетик ниже точки Кюри</a:t>
            </a:r>
            <a:r>
              <a:rPr lang="en-US" altLang="ru-RU" sz="2400" dirty="0"/>
              <a:t> </a:t>
            </a:r>
            <a:r>
              <a:rPr lang="ru-RU" altLang="ru-RU" sz="2400" dirty="0"/>
              <a:t>разбивается на</a:t>
            </a:r>
            <a:r>
              <a:rPr lang="en-US" altLang="ru-RU" sz="2400" dirty="0"/>
              <a:t> </a:t>
            </a:r>
            <a:r>
              <a:rPr lang="ru-RU" altLang="ru-RU" sz="2400" dirty="0"/>
              <a:t>большое число малых макроскопических областей — </a:t>
            </a:r>
            <a:r>
              <a:rPr lang="ru-RU" altLang="ru-RU" sz="2400" i="1" dirty="0"/>
              <a:t>доменов, </a:t>
            </a:r>
            <a:r>
              <a:rPr lang="ru-RU" altLang="ru-RU" sz="2400" dirty="0"/>
              <a:t>самопроизвольно намагниченных до насыщения.</a:t>
            </a:r>
            <a:r>
              <a:rPr lang="en-US" altLang="ru-RU" sz="2400" dirty="0"/>
              <a:t> </a:t>
            </a:r>
            <a:r>
              <a:rPr lang="ru-RU" altLang="ru-RU" sz="2400" dirty="0"/>
              <a:t>При отсутствии внешнего магнитного поля магнитные моменты отдельных</a:t>
            </a:r>
            <a:r>
              <a:rPr lang="en-US" altLang="ru-RU" sz="2400" dirty="0"/>
              <a:t> </a:t>
            </a:r>
            <a:r>
              <a:rPr lang="ru-RU" altLang="ru-RU" sz="2400" dirty="0"/>
              <a:t>доменов ориентированы хаотически и</a:t>
            </a:r>
            <a:r>
              <a:rPr lang="en-US" altLang="ru-RU" sz="2400" dirty="0"/>
              <a:t> </a:t>
            </a:r>
            <a:r>
              <a:rPr lang="ru-RU" altLang="ru-RU" sz="2400" dirty="0"/>
              <a:t>компенсируют друг друга, поэтому результирующий магнитный момент ферромагнетика равен пулю и ферромагнетик не намагничен. Внешнее магнитное</a:t>
            </a:r>
            <a:r>
              <a:rPr lang="en-US" altLang="ru-RU" sz="2400" dirty="0"/>
              <a:t> </a:t>
            </a:r>
            <a:r>
              <a:rPr lang="ru-RU" altLang="ru-RU" sz="2400" dirty="0"/>
              <a:t>поле ориентирует по полю магнитные</a:t>
            </a:r>
            <a:r>
              <a:rPr lang="en-US" altLang="ru-RU" sz="2400" dirty="0"/>
              <a:t> </a:t>
            </a:r>
            <a:r>
              <a:rPr lang="ru-RU" altLang="ru-RU" sz="2400" dirty="0"/>
              <a:t>моменты не отдельных атомов, как это</a:t>
            </a:r>
            <a:r>
              <a:rPr lang="en-US" altLang="ru-RU" sz="2400" dirty="0"/>
              <a:t> </a:t>
            </a:r>
            <a:r>
              <a:rPr lang="ru-RU" altLang="ru-RU" sz="2400" dirty="0"/>
              <a:t>имеет место в случае парамагнетиков,</a:t>
            </a:r>
            <a:r>
              <a:rPr lang="en-US" altLang="ru-RU" sz="2400" dirty="0"/>
              <a:t> </a:t>
            </a:r>
            <a:r>
              <a:rPr lang="ru-RU" altLang="ru-RU" sz="2400" dirty="0"/>
              <a:t>а целых областей спонтанной намагниченности. Поэтому с ростом </a:t>
            </a:r>
            <a:r>
              <a:rPr lang="en-US" altLang="ru-RU" sz="2400" dirty="0"/>
              <a:t> </a:t>
            </a:r>
            <a:r>
              <a:rPr lang="en-US" altLang="ru-RU" sz="2400" i="1" dirty="0"/>
              <a:t>H</a:t>
            </a:r>
            <a:r>
              <a:rPr lang="en-US" altLang="ru-RU" sz="2400" dirty="0"/>
              <a:t> </a:t>
            </a:r>
            <a:r>
              <a:rPr lang="ru-RU" altLang="ru-RU" sz="2400" dirty="0"/>
              <a:t>намагниченность </a:t>
            </a:r>
            <a:r>
              <a:rPr lang="en-US" altLang="ru-RU" sz="2400" dirty="0"/>
              <a:t> </a:t>
            </a:r>
            <a:r>
              <a:rPr lang="en-US" altLang="ru-RU" sz="2400" i="1" dirty="0"/>
              <a:t>J </a:t>
            </a:r>
            <a:r>
              <a:rPr lang="ru-RU" altLang="ru-RU" sz="2400" dirty="0"/>
              <a:t>и магнитная индукции </a:t>
            </a:r>
            <a:r>
              <a:rPr lang="ru-RU" altLang="ru-RU" sz="2400" i="1" dirty="0"/>
              <a:t>В </a:t>
            </a:r>
            <a:r>
              <a:rPr lang="ru-RU" altLang="ru-RU" sz="2400" dirty="0"/>
              <a:t>уже в довольно слабых полях растут очень быстро. Этим объясняется также увеличение магнитной проницаемости ферромагнетиков до максимального значения в слабых полях.</a:t>
            </a:r>
          </a:p>
        </p:txBody>
      </p:sp>
      <p:pic>
        <p:nvPicPr>
          <p:cNvPr id="601094" name="Picture 6">
            <a:extLst>
              <a:ext uri="{FF2B5EF4-FFF2-40B4-BE49-F238E27FC236}">
                <a16:creationId xmlns:a16="http://schemas.microsoft.com/office/drawing/2014/main" id="{523406DB-DE19-AF8E-8858-3B05BA86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65" y="491977"/>
            <a:ext cx="2484438"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1095" name="Picture 7">
            <a:extLst>
              <a:ext uri="{FF2B5EF4-FFF2-40B4-BE49-F238E27FC236}">
                <a16:creationId xmlns:a16="http://schemas.microsoft.com/office/drawing/2014/main" id="{BDE3AF73-1FD9-97CC-81ED-445AA14BD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141" y="2740023"/>
            <a:ext cx="2541588" cy="178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1096" name="Picture 8">
            <a:extLst>
              <a:ext uri="{FF2B5EF4-FFF2-40B4-BE49-F238E27FC236}">
                <a16:creationId xmlns:a16="http://schemas.microsoft.com/office/drawing/2014/main" id="{217006D8-E300-AF5D-95E9-E98CF948B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141" y="4527550"/>
            <a:ext cx="2592388"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6" name="Rectangle 4">
            <a:extLst>
              <a:ext uri="{FF2B5EF4-FFF2-40B4-BE49-F238E27FC236}">
                <a16:creationId xmlns:a16="http://schemas.microsoft.com/office/drawing/2014/main" id="{C4FADB77-52CA-0820-9C44-EC65E50F0A88}"/>
              </a:ext>
            </a:extLst>
          </p:cNvPr>
          <p:cNvSpPr>
            <a:spLocks noChangeArrowheads="1"/>
          </p:cNvSpPr>
          <p:nvPr/>
        </p:nvSpPr>
        <p:spPr bwMode="auto">
          <a:xfrm>
            <a:off x="531142" y="223930"/>
            <a:ext cx="724544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sz="2400" dirty="0"/>
              <a:t>При ослаблении внешнего магнитного поля до нуля ферромагнетики сохраняют остаточное намагничивание, так как тепловое движение (при температурах ниже температуры Кюри) не в состоянии быстро дезориентировать магнитные моменты столь крупных образований, какими являются домены (1-100 мкм). Поэтому и наблюдается явление магнитного гистерезиса. Для того чтобы ферромагнетик размагнитить, необходимо приложить коэрцитивную силу; размагничиванию способствуют также встряхивание и нагревание ферромагнетика. </a:t>
            </a:r>
          </a:p>
        </p:txBody>
      </p:sp>
      <p:pic>
        <p:nvPicPr>
          <p:cNvPr id="602118" name="Picture 6">
            <a:extLst>
              <a:ext uri="{FF2B5EF4-FFF2-40B4-BE49-F238E27FC236}">
                <a16:creationId xmlns:a16="http://schemas.microsoft.com/office/drawing/2014/main" id="{4F8DC7E1-34BF-BE08-F789-C947E903E9E4}"/>
              </a:ext>
            </a:extLst>
          </p:cNvPr>
          <p:cNvPicPr>
            <a:picLocks noChangeAspect="1" noChangeArrowheads="1"/>
          </p:cNvPicPr>
          <p:nvPr/>
        </p:nvPicPr>
        <p:blipFill>
          <a:blip r:embed="rId2">
            <a:lum bright="-22000" contrast="54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76590" y="155804"/>
            <a:ext cx="3884268" cy="311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2119" name="Picture 68">
            <a:extLst>
              <a:ext uri="{FF2B5EF4-FFF2-40B4-BE49-F238E27FC236}">
                <a16:creationId xmlns:a16="http://schemas.microsoft.com/office/drawing/2014/main" id="{0561B731-E738-EF20-70CB-3CB9019E2E6F}"/>
              </a:ext>
            </a:extLst>
          </p:cNvPr>
          <p:cNvPicPr>
            <a:picLocks noChangeAspect="1" noChangeArrowheads="1"/>
          </p:cNvPicPr>
          <p:nvPr/>
        </p:nvPicPr>
        <p:blipFill>
          <a:blip r:embed="rId4">
            <a:lum bright="-26000" contrast="48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841238" y="3276451"/>
            <a:ext cx="3698721" cy="335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2120" name="Picture 71">
            <a:extLst>
              <a:ext uri="{FF2B5EF4-FFF2-40B4-BE49-F238E27FC236}">
                <a16:creationId xmlns:a16="http://schemas.microsoft.com/office/drawing/2014/main" id="{FD00B168-7B4F-F1A1-0215-10C1CB572EB3}"/>
              </a:ext>
            </a:extLst>
          </p:cNvPr>
          <p:cNvPicPr>
            <a:picLocks noChangeAspect="1" noChangeArrowheads="1"/>
          </p:cNvPicPr>
          <p:nvPr/>
        </p:nvPicPr>
        <p:blipFill>
          <a:blip r:embed="rId6">
            <a:lum bright="-14000" contrast="28000"/>
            <a:graysc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2687" y="5067473"/>
            <a:ext cx="2691293" cy="15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A06688D-28C8-3AA7-A805-ACC8C983D76C}"/>
              </a:ext>
            </a:extLst>
          </p:cNvPr>
          <p:cNvSpPr txBox="1"/>
          <p:nvPr/>
        </p:nvSpPr>
        <p:spPr>
          <a:xfrm>
            <a:off x="3684303" y="4911987"/>
            <a:ext cx="3956613" cy="1938992"/>
          </a:xfrm>
          <a:prstGeom prst="rect">
            <a:avLst/>
          </a:prstGeom>
          <a:noFill/>
        </p:spPr>
        <p:txBody>
          <a:bodyPr wrap="square">
            <a:spAutoFit/>
          </a:bodyPr>
          <a:lstStyle/>
          <a:p>
            <a:pPr algn="just"/>
            <a:r>
              <a:rPr lang="ru-RU" altLang="ru-RU" sz="2400" dirty="0"/>
              <a:t>Точкой Кюри оказывается той температурой, выше которой происходит разрушение доменной структуры.</a:t>
            </a:r>
            <a:endParaRPr lang="ru-RU"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18" name="Rectangle 14">
            <a:extLst>
              <a:ext uri="{FF2B5EF4-FFF2-40B4-BE49-F238E27FC236}">
                <a16:creationId xmlns:a16="http://schemas.microsoft.com/office/drawing/2014/main" id="{9AA8F342-73DB-70DC-6C75-877B23FE4C10}"/>
              </a:ext>
            </a:extLst>
          </p:cNvPr>
          <p:cNvSpPr>
            <a:spLocks noChangeArrowheads="1"/>
          </p:cNvSpPr>
          <p:nvPr/>
        </p:nvSpPr>
        <p:spPr bwMode="auto">
          <a:xfrm>
            <a:off x="1152450" y="123394"/>
            <a:ext cx="935411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88925">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just"/>
            <a:r>
              <a:rPr lang="ru-RU" altLang="ru-RU" sz="1800" dirty="0">
                <a:solidFill>
                  <a:srgbClr val="000000"/>
                </a:solidFill>
                <a:cs typeface="Times New Roman" panose="02020603050405020304" pitchFamily="18" charset="0"/>
              </a:rPr>
              <a:t>За направление магнитного поля в месте расположения контура принимается то направление, вдоль которого располагается положительная нормаль контура.</a:t>
            </a:r>
            <a:endParaRPr lang="ru-RU" altLang="ru-RU" sz="1800" dirty="0"/>
          </a:p>
          <a:p>
            <a:pPr algn="just" eaLnBrk="0" hangingPunct="0"/>
            <a:r>
              <a:rPr lang="ru-RU" altLang="ru-RU" sz="1800" dirty="0">
                <a:solidFill>
                  <a:srgbClr val="000000"/>
                </a:solidFill>
                <a:cs typeface="Times New Roman" panose="02020603050405020304" pitchFamily="18" charset="0"/>
              </a:rPr>
              <a:t>Пробный контур можно использовать и для количественной оценки магнитного поля. Для этого вводится понятие </a:t>
            </a:r>
            <a:r>
              <a:rPr lang="ru-RU" altLang="ru-RU" sz="1800" b="1" dirty="0">
                <a:solidFill>
                  <a:srgbClr val="000000"/>
                </a:solidFill>
                <a:cs typeface="Times New Roman" panose="02020603050405020304" pitchFamily="18" charset="0"/>
              </a:rPr>
              <a:t>магнитного момента контура с током</a:t>
            </a:r>
          </a:p>
        </p:txBody>
      </p:sp>
      <p:pic>
        <p:nvPicPr>
          <p:cNvPr id="559119" name="Picture 15">
            <a:extLst>
              <a:ext uri="{FF2B5EF4-FFF2-40B4-BE49-F238E27FC236}">
                <a16:creationId xmlns:a16="http://schemas.microsoft.com/office/drawing/2014/main" id="{E85BF6E1-DBF9-F203-AA9B-90EAF2DBF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1412875"/>
            <a:ext cx="1295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125" name="Rectangle 21">
            <a:extLst>
              <a:ext uri="{FF2B5EF4-FFF2-40B4-BE49-F238E27FC236}">
                <a16:creationId xmlns:a16="http://schemas.microsoft.com/office/drawing/2014/main" id="{27DB8A51-7AC8-FBFC-F79A-A64328FDB282}"/>
              </a:ext>
            </a:extLst>
          </p:cNvPr>
          <p:cNvSpPr>
            <a:spLocks noChangeArrowheads="1"/>
          </p:cNvSpPr>
          <p:nvPr/>
        </p:nvSpPr>
        <p:spPr bwMode="auto">
          <a:xfrm>
            <a:off x="1250772" y="1979433"/>
            <a:ext cx="77752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solidFill>
                  <a:srgbClr val="000000"/>
                </a:solidFill>
                <a:latin typeface="Times New Roman" panose="02020603050405020304" pitchFamily="18" charset="0"/>
                <a:cs typeface="Times New Roman" panose="02020603050405020304" pitchFamily="18" charset="0"/>
              </a:rPr>
              <a:t>Если рамка содержит </a:t>
            </a:r>
            <a:r>
              <a:rPr lang="en-US" altLang="ru-RU" i="1" dirty="0">
                <a:solidFill>
                  <a:srgbClr val="000000"/>
                </a:solidFill>
                <a:latin typeface="Times New Roman" panose="02020603050405020304" pitchFamily="18" charset="0"/>
                <a:cs typeface="Times New Roman" panose="02020603050405020304" pitchFamily="18" charset="0"/>
              </a:rPr>
              <a:t>N</a:t>
            </a:r>
            <a:r>
              <a:rPr lang="en-US" altLang="ru-RU" dirty="0">
                <a:solidFill>
                  <a:srgbClr val="000000"/>
                </a:solidFill>
                <a:latin typeface="Times New Roman" panose="02020603050405020304" pitchFamily="18" charset="0"/>
                <a:cs typeface="Times New Roman" panose="02020603050405020304" pitchFamily="18" charset="0"/>
              </a:rPr>
              <a:t> </a:t>
            </a:r>
            <a:r>
              <a:rPr lang="ru-RU" altLang="ru-RU" dirty="0">
                <a:solidFill>
                  <a:srgbClr val="000000"/>
                </a:solidFill>
                <a:latin typeface="Times New Roman" panose="02020603050405020304" pitchFamily="18" charset="0"/>
                <a:cs typeface="Times New Roman" panose="02020603050405020304" pitchFamily="18" charset="0"/>
              </a:rPr>
              <a:t> витков провода, то магнитный момент рамки</a:t>
            </a:r>
          </a:p>
        </p:txBody>
      </p:sp>
      <p:pic>
        <p:nvPicPr>
          <p:cNvPr id="559126" name="Picture 22">
            <a:extLst>
              <a:ext uri="{FF2B5EF4-FFF2-40B4-BE49-F238E27FC236}">
                <a16:creationId xmlns:a16="http://schemas.microsoft.com/office/drawing/2014/main" id="{0A3513C0-F712-94EE-A60A-765F46709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2492376"/>
            <a:ext cx="15843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128" name="Rectangle 24">
            <a:extLst>
              <a:ext uri="{FF2B5EF4-FFF2-40B4-BE49-F238E27FC236}">
                <a16:creationId xmlns:a16="http://schemas.microsoft.com/office/drawing/2014/main" id="{97DB943B-3B07-E25D-5BBC-27AAF985455A}"/>
              </a:ext>
            </a:extLst>
          </p:cNvPr>
          <p:cNvSpPr>
            <a:spLocks noChangeArrowheads="1"/>
          </p:cNvSpPr>
          <p:nvPr/>
        </p:nvSpPr>
        <p:spPr bwMode="auto">
          <a:xfrm>
            <a:off x="1339696" y="3095206"/>
            <a:ext cx="951260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solidFill>
                  <a:srgbClr val="000000"/>
                </a:solidFill>
                <a:latin typeface="Times New Roman" panose="02020603050405020304" pitchFamily="18" charset="0"/>
                <a:cs typeface="Times New Roman" panose="02020603050405020304" pitchFamily="18" charset="0"/>
              </a:rPr>
              <a:t>Из эксперимента известно, что если контур с током повернуть так, чтобы направление нормали и поля не совпадали, возникает вращающий момент, стремящийся вернуть контур в равновесное положение. Рамка с током будет поворачиваться в магнитном поле до тех пор, пока вращающий момент не станет равным нулю. В этом случае магнитный момент будет направлен по магнитному полю. Следовательно, </a:t>
            </a:r>
            <a:r>
              <a:rPr lang="ru-RU" altLang="ru-RU" b="1" dirty="0">
                <a:solidFill>
                  <a:srgbClr val="000000"/>
                </a:solidFill>
                <a:latin typeface="Times New Roman" panose="02020603050405020304" pitchFamily="18" charset="0"/>
                <a:cs typeface="Times New Roman" panose="02020603050405020304" pitchFamily="18" charset="0"/>
              </a:rPr>
              <a:t>магнитное поле поворачивает магнитные моменты так, чтобы они были направлены по полю.</a:t>
            </a:r>
            <a:r>
              <a:rPr lang="ru-RU" altLang="ru-RU" dirty="0"/>
              <a:t> </a:t>
            </a:r>
          </a:p>
        </p:txBody>
      </p:sp>
      <p:pic>
        <p:nvPicPr>
          <p:cNvPr id="559129" name="Picture 25">
            <a:extLst>
              <a:ext uri="{FF2B5EF4-FFF2-40B4-BE49-F238E27FC236}">
                <a16:creationId xmlns:a16="http://schemas.microsoft.com/office/drawing/2014/main" id="{12B89EED-FFB5-4DD3-765C-684E844B6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5300664"/>
            <a:ext cx="14414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9130" name="Picture 26">
            <a:extLst>
              <a:ext uri="{FF2B5EF4-FFF2-40B4-BE49-F238E27FC236}">
                <a16:creationId xmlns:a16="http://schemas.microsoft.com/office/drawing/2014/main" id="{DE581E7B-50EC-8B8D-1DA5-40B252067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5805488"/>
            <a:ext cx="23764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132" name="Rectangle 28">
            <a:extLst>
              <a:ext uri="{FF2B5EF4-FFF2-40B4-BE49-F238E27FC236}">
                <a16:creationId xmlns:a16="http://schemas.microsoft.com/office/drawing/2014/main" id="{9DD54A9A-8546-D487-84A7-2142982AE7EA}"/>
              </a:ext>
            </a:extLst>
          </p:cNvPr>
          <p:cNvSpPr>
            <a:spLocks noChangeArrowheads="1"/>
          </p:cNvSpPr>
          <p:nvPr/>
        </p:nvSpPr>
        <p:spPr bwMode="auto">
          <a:xfrm>
            <a:off x="4719485" y="4979846"/>
            <a:ext cx="688319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b="1" dirty="0">
                <a:solidFill>
                  <a:srgbClr val="000000"/>
                </a:solidFill>
                <a:latin typeface="Times New Roman" panose="02020603050405020304" pitchFamily="18" charset="0"/>
                <a:cs typeface="Times New Roman" panose="02020603050405020304" pitchFamily="18" charset="0"/>
              </a:rPr>
              <a:t>Вектор магнитной индукции</a:t>
            </a:r>
            <a:r>
              <a:rPr lang="ru-RU" altLang="ru-RU" sz="2000" dirty="0">
                <a:solidFill>
                  <a:srgbClr val="000000"/>
                </a:solidFill>
                <a:latin typeface="Times New Roman" panose="02020603050405020304" pitchFamily="18" charset="0"/>
                <a:cs typeface="Times New Roman" panose="02020603050405020304" pitchFamily="18" charset="0"/>
              </a:rPr>
              <a:t> – вектор, направление которого определяется направлением положительной нормали к пробному контуру с током</a:t>
            </a:r>
            <a:r>
              <a:rPr lang="ru-RU" altLang="ru-RU" sz="2000" b="1" dirty="0">
                <a:solidFill>
                  <a:srgbClr val="000000"/>
                </a:solidFill>
                <a:latin typeface="Times New Roman" panose="02020603050405020304" pitchFamily="18" charset="0"/>
                <a:cs typeface="Times New Roman" panose="02020603050405020304" pitchFamily="18" charset="0"/>
              </a:rPr>
              <a:t>. В СИ единицей измерения магнитной индукции принят 1 Тесла – Тл.</a:t>
            </a:r>
            <a:endParaRPr lang="ru-RU" altLang="ru-RU" sz="2000" b="1" dirty="0">
              <a:latin typeface="Times New Roman" panose="02020603050405020304" pitchFamily="18" charset="0"/>
              <a:cs typeface="Times New Roman" panose="02020603050405020304" pitchFamily="18" charset="0"/>
            </a:endParaRPr>
          </a:p>
          <a:p>
            <a:pPr eaLnBrk="0" hangingPunct="0"/>
            <a:r>
              <a:rPr lang="ru-RU" altLang="ru-RU" sz="2000" dirty="0">
                <a:latin typeface="Times New Roman" panose="02020603050405020304" pitchFamily="18" charset="0"/>
                <a:cs typeface="Times New Roman" panose="02020603050405020304" pitchFamily="18" charset="0"/>
              </a:rPr>
              <a:t>Определение магнитной индукции, полученное из последней формулы, не является единственно возможным.</a:t>
            </a:r>
            <a:r>
              <a:rPr lang="ru-RU" altLang="ru-RU" sz="2000" dirty="0"/>
              <a:t> </a:t>
            </a:r>
          </a:p>
        </p:txBody>
      </p:sp>
      <p:grpSp>
        <p:nvGrpSpPr>
          <p:cNvPr id="559133" name="Group 29">
            <a:extLst>
              <a:ext uri="{FF2B5EF4-FFF2-40B4-BE49-F238E27FC236}">
                <a16:creationId xmlns:a16="http://schemas.microsoft.com/office/drawing/2014/main" id="{3D2F26AF-75C9-A52B-9584-807381E4CDED}"/>
              </a:ext>
            </a:extLst>
          </p:cNvPr>
          <p:cNvGrpSpPr>
            <a:grpSpLocks/>
          </p:cNvGrpSpPr>
          <p:nvPr/>
        </p:nvGrpSpPr>
        <p:grpSpPr bwMode="auto">
          <a:xfrm>
            <a:off x="9832259" y="1169989"/>
            <a:ext cx="1839246" cy="1655762"/>
            <a:chOff x="3442" y="1112"/>
            <a:chExt cx="1462" cy="1338"/>
          </a:xfrm>
        </p:grpSpPr>
        <p:sp>
          <p:nvSpPr>
            <p:cNvPr id="559134" name="Arc 30">
              <a:extLst>
                <a:ext uri="{FF2B5EF4-FFF2-40B4-BE49-F238E27FC236}">
                  <a16:creationId xmlns:a16="http://schemas.microsoft.com/office/drawing/2014/main" id="{FD80E725-416D-E803-2414-CEBB4FFD30EE}"/>
                </a:ext>
              </a:extLst>
            </p:cNvPr>
            <p:cNvSpPr>
              <a:spLocks/>
            </p:cNvSpPr>
            <p:nvPr/>
          </p:nvSpPr>
          <p:spPr bwMode="auto">
            <a:xfrm>
              <a:off x="4465" y="1113"/>
              <a:ext cx="439" cy="1337"/>
            </a:xfrm>
            <a:custGeom>
              <a:avLst/>
              <a:gdLst>
                <a:gd name="G0" fmla="+- 4033 0 0"/>
                <a:gd name="G1" fmla="+- 21600 0 0"/>
                <a:gd name="G2" fmla="+- 21600 0 0"/>
                <a:gd name="T0" fmla="*/ 215 w 25633"/>
                <a:gd name="T1" fmla="*/ 340 h 43200"/>
                <a:gd name="T2" fmla="*/ 0 w 25633"/>
                <a:gd name="T3" fmla="*/ 42820 h 43200"/>
                <a:gd name="T4" fmla="*/ 4033 w 25633"/>
                <a:gd name="T5" fmla="*/ 21600 h 43200"/>
              </a:gdLst>
              <a:ahLst/>
              <a:cxnLst>
                <a:cxn ang="0">
                  <a:pos x="T0" y="T1"/>
                </a:cxn>
                <a:cxn ang="0">
                  <a:pos x="T2" y="T3"/>
                </a:cxn>
                <a:cxn ang="0">
                  <a:pos x="T4" y="T5"/>
                </a:cxn>
              </a:cxnLst>
              <a:rect l="0" t="0" r="r" b="b"/>
              <a:pathLst>
                <a:path w="25633" h="43200" fill="none" extrusionOk="0">
                  <a:moveTo>
                    <a:pt x="215" y="340"/>
                  </a:moveTo>
                  <a:cubicBezTo>
                    <a:pt x="1475" y="113"/>
                    <a:pt x="2752" y="0"/>
                    <a:pt x="4033" y="0"/>
                  </a:cubicBezTo>
                  <a:cubicBezTo>
                    <a:pt x="15962" y="0"/>
                    <a:pt x="25633" y="9670"/>
                    <a:pt x="25633" y="21600"/>
                  </a:cubicBezTo>
                  <a:cubicBezTo>
                    <a:pt x="25633" y="33529"/>
                    <a:pt x="15962" y="43200"/>
                    <a:pt x="4033" y="43200"/>
                  </a:cubicBezTo>
                  <a:cubicBezTo>
                    <a:pt x="2679" y="43199"/>
                    <a:pt x="1329" y="43072"/>
                    <a:pt x="-1" y="42820"/>
                  </a:cubicBezTo>
                </a:path>
                <a:path w="25633" h="43200" stroke="0" extrusionOk="0">
                  <a:moveTo>
                    <a:pt x="215" y="340"/>
                  </a:moveTo>
                  <a:cubicBezTo>
                    <a:pt x="1475" y="113"/>
                    <a:pt x="2752" y="0"/>
                    <a:pt x="4033" y="0"/>
                  </a:cubicBezTo>
                  <a:cubicBezTo>
                    <a:pt x="15962" y="0"/>
                    <a:pt x="25633" y="9670"/>
                    <a:pt x="25633" y="21600"/>
                  </a:cubicBezTo>
                  <a:cubicBezTo>
                    <a:pt x="25633" y="33529"/>
                    <a:pt x="15962" y="43200"/>
                    <a:pt x="4033" y="43200"/>
                  </a:cubicBezTo>
                  <a:cubicBezTo>
                    <a:pt x="2679" y="43199"/>
                    <a:pt x="1329" y="43072"/>
                    <a:pt x="-1" y="42820"/>
                  </a:cubicBezTo>
                  <a:lnTo>
                    <a:pt x="4033"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59135" name="Arc 31">
              <a:extLst>
                <a:ext uri="{FF2B5EF4-FFF2-40B4-BE49-F238E27FC236}">
                  <a16:creationId xmlns:a16="http://schemas.microsoft.com/office/drawing/2014/main" id="{7A41322E-2A5A-2EFA-C62C-F350B4813178}"/>
                </a:ext>
              </a:extLst>
            </p:cNvPr>
            <p:cNvSpPr>
              <a:spLocks/>
            </p:cNvSpPr>
            <p:nvPr/>
          </p:nvSpPr>
          <p:spPr bwMode="auto">
            <a:xfrm flipH="1">
              <a:off x="4091" y="1112"/>
              <a:ext cx="439" cy="1337"/>
            </a:xfrm>
            <a:custGeom>
              <a:avLst/>
              <a:gdLst>
                <a:gd name="G0" fmla="+- 4033 0 0"/>
                <a:gd name="G1" fmla="+- 21600 0 0"/>
                <a:gd name="G2" fmla="+- 21600 0 0"/>
                <a:gd name="T0" fmla="*/ 2154 w 25633"/>
                <a:gd name="T1" fmla="*/ 82 h 43200"/>
                <a:gd name="T2" fmla="*/ 0 w 25633"/>
                <a:gd name="T3" fmla="*/ 42820 h 43200"/>
                <a:gd name="T4" fmla="*/ 4033 w 25633"/>
                <a:gd name="T5" fmla="*/ 21600 h 43200"/>
              </a:gdLst>
              <a:ahLst/>
              <a:cxnLst>
                <a:cxn ang="0">
                  <a:pos x="T0" y="T1"/>
                </a:cxn>
                <a:cxn ang="0">
                  <a:pos x="T2" y="T3"/>
                </a:cxn>
                <a:cxn ang="0">
                  <a:pos x="T4" y="T5"/>
                </a:cxn>
              </a:cxnLst>
              <a:rect l="0" t="0" r="r" b="b"/>
              <a:pathLst>
                <a:path w="25633" h="43200" fill="none" extrusionOk="0">
                  <a:moveTo>
                    <a:pt x="2153" y="81"/>
                  </a:moveTo>
                  <a:cubicBezTo>
                    <a:pt x="2778" y="27"/>
                    <a:pt x="3405" y="0"/>
                    <a:pt x="4033" y="0"/>
                  </a:cubicBezTo>
                  <a:cubicBezTo>
                    <a:pt x="15962" y="0"/>
                    <a:pt x="25633" y="9670"/>
                    <a:pt x="25633" y="21600"/>
                  </a:cubicBezTo>
                  <a:cubicBezTo>
                    <a:pt x="25633" y="33529"/>
                    <a:pt x="15962" y="43200"/>
                    <a:pt x="4033" y="43200"/>
                  </a:cubicBezTo>
                  <a:cubicBezTo>
                    <a:pt x="2679" y="43199"/>
                    <a:pt x="1329" y="43072"/>
                    <a:pt x="-1" y="42820"/>
                  </a:cubicBezTo>
                </a:path>
                <a:path w="25633" h="43200" stroke="0" extrusionOk="0">
                  <a:moveTo>
                    <a:pt x="2153" y="81"/>
                  </a:moveTo>
                  <a:cubicBezTo>
                    <a:pt x="2778" y="27"/>
                    <a:pt x="3405" y="0"/>
                    <a:pt x="4033" y="0"/>
                  </a:cubicBezTo>
                  <a:cubicBezTo>
                    <a:pt x="15962" y="0"/>
                    <a:pt x="25633" y="9670"/>
                    <a:pt x="25633" y="21600"/>
                  </a:cubicBezTo>
                  <a:cubicBezTo>
                    <a:pt x="25633" y="33529"/>
                    <a:pt x="15962" y="43200"/>
                    <a:pt x="4033" y="43200"/>
                  </a:cubicBezTo>
                  <a:cubicBezTo>
                    <a:pt x="2679" y="43199"/>
                    <a:pt x="1329" y="43072"/>
                    <a:pt x="-1" y="42820"/>
                  </a:cubicBezTo>
                  <a:lnTo>
                    <a:pt x="4033"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59136" name="Line 32">
              <a:extLst>
                <a:ext uri="{FF2B5EF4-FFF2-40B4-BE49-F238E27FC236}">
                  <a16:creationId xmlns:a16="http://schemas.microsoft.com/office/drawing/2014/main" id="{EFE15C8D-4801-BAA8-5A1D-A4F8D6DDFD82}"/>
                </a:ext>
              </a:extLst>
            </p:cNvPr>
            <p:cNvSpPr>
              <a:spLocks noChangeShapeType="1"/>
            </p:cNvSpPr>
            <p:nvPr/>
          </p:nvSpPr>
          <p:spPr bwMode="auto">
            <a:xfrm flipH="1">
              <a:off x="3442" y="1779"/>
              <a:ext cx="100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a:p>
          </p:txBody>
        </p:sp>
        <p:sp>
          <p:nvSpPr>
            <p:cNvPr id="559137" name="Line 33">
              <a:extLst>
                <a:ext uri="{FF2B5EF4-FFF2-40B4-BE49-F238E27FC236}">
                  <a16:creationId xmlns:a16="http://schemas.microsoft.com/office/drawing/2014/main" id="{B42018D2-2426-5F0B-C145-7FFDF662A379}"/>
                </a:ext>
              </a:extLst>
            </p:cNvPr>
            <p:cNvSpPr>
              <a:spLocks noChangeShapeType="1"/>
            </p:cNvSpPr>
            <p:nvPr/>
          </p:nvSpPr>
          <p:spPr bwMode="auto">
            <a:xfrm flipV="1">
              <a:off x="4107" y="1351"/>
              <a:ext cx="65" cy="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pic>
          <p:nvPicPr>
            <p:cNvPr id="559138" name="Picture 34">
              <a:extLst>
                <a:ext uri="{FF2B5EF4-FFF2-40B4-BE49-F238E27FC236}">
                  <a16:creationId xmlns:a16="http://schemas.microsoft.com/office/drawing/2014/main" id="{02E76CC3-7364-67B4-E33F-68888D582F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1440"/>
              <a:ext cx="200" cy="260"/>
            </a:xfrm>
            <a:prstGeom prst="rect">
              <a:avLst/>
            </a:prstGeom>
            <a:noFill/>
            <a:extLst>
              <a:ext uri="{909E8E84-426E-40DD-AFC4-6F175D3DCCD1}">
                <a14:hiddenFill xmlns:a14="http://schemas.microsoft.com/office/drawing/2010/main">
                  <a:solidFill>
                    <a:srgbClr val="FFFFFF"/>
                  </a:solidFill>
                </a14:hiddenFill>
              </a:ext>
            </a:extLst>
          </p:spPr>
        </p:pic>
        <p:pic>
          <p:nvPicPr>
            <p:cNvPr id="559139" name="Picture 35">
              <a:extLst>
                <a:ext uri="{FF2B5EF4-FFF2-40B4-BE49-F238E27FC236}">
                  <a16:creationId xmlns:a16="http://schemas.microsoft.com/office/drawing/2014/main" id="{BEAFF83D-5511-9A84-9865-C0307FE7A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1152"/>
              <a:ext cx="180" cy="2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54" name="Picture 18">
            <a:extLst>
              <a:ext uri="{FF2B5EF4-FFF2-40B4-BE49-F238E27FC236}">
                <a16:creationId xmlns:a16="http://schemas.microsoft.com/office/drawing/2014/main" id="{BAB2BD06-4AC9-B2FC-5909-765335101B01}"/>
              </a:ext>
            </a:extLst>
          </p:cNvPr>
          <p:cNvPicPr>
            <a:picLocks noChangeAspect="1" noChangeArrowheads="1"/>
          </p:cNvPicPr>
          <p:nvPr/>
        </p:nvPicPr>
        <p:blipFill>
          <a:blip r:embed="rId2">
            <a:lum bright="-22000" contrast="44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2635" y="115093"/>
            <a:ext cx="10503151" cy="66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64" name="Picture 4">
            <a:extLst>
              <a:ext uri="{FF2B5EF4-FFF2-40B4-BE49-F238E27FC236}">
                <a16:creationId xmlns:a16="http://schemas.microsoft.com/office/drawing/2014/main" id="{D0FDA834-D52C-9209-DD5A-673398AB5F86}"/>
              </a:ext>
            </a:extLst>
          </p:cNvPr>
          <p:cNvPicPr>
            <a:picLocks noChangeAspect="1" noChangeArrowheads="1"/>
          </p:cNvPicPr>
          <p:nvPr/>
        </p:nvPicPr>
        <p:blipFill>
          <a:blip r:embed="rId2">
            <a:lum bright="-12000"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4078" y="70713"/>
            <a:ext cx="10603844" cy="6716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5188" name="Picture 4">
            <a:extLst>
              <a:ext uri="{FF2B5EF4-FFF2-40B4-BE49-F238E27FC236}">
                <a16:creationId xmlns:a16="http://schemas.microsoft.com/office/drawing/2014/main" id="{D7B5F141-761A-BFFC-F6D5-64C31AC23492}"/>
              </a:ext>
            </a:extLst>
          </p:cNvPr>
          <p:cNvPicPr>
            <a:picLocks noChangeAspect="1" noChangeArrowheads="1"/>
          </p:cNvPicPr>
          <p:nvPr/>
        </p:nvPicPr>
        <p:blipFill>
          <a:blip r:embed="rId2">
            <a:lum bright="-30000" contrast="58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47127" y="0"/>
            <a:ext cx="1003401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Rectangle 4">
            <a:extLst>
              <a:ext uri="{FF2B5EF4-FFF2-40B4-BE49-F238E27FC236}">
                <a16:creationId xmlns:a16="http://schemas.microsoft.com/office/drawing/2014/main" id="{DF9C9941-9B77-A62D-C87C-E7A624FE4421}"/>
              </a:ext>
            </a:extLst>
          </p:cNvPr>
          <p:cNvSpPr>
            <a:spLocks noChangeArrowheads="1"/>
          </p:cNvSpPr>
          <p:nvPr/>
        </p:nvSpPr>
        <p:spPr bwMode="auto">
          <a:xfrm>
            <a:off x="1003913" y="276056"/>
            <a:ext cx="10374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45085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just"/>
            <a:r>
              <a:rPr lang="ru-RU" altLang="ru-RU" dirty="0">
                <a:latin typeface="Arial" panose="020B0604020202020204" pitchFamily="34" charset="0"/>
              </a:rPr>
              <a:t>Так как во внешнем магнитном поле внутри ферромагнетика происходит перестройка его структуры (смещение и поворот границ доменов), следовательно, это приводит к изменению его размеров.</a:t>
            </a:r>
          </a:p>
          <a:p>
            <a:pPr algn="just"/>
            <a:r>
              <a:rPr lang="ru-RU" altLang="ru-RU" i="1" dirty="0">
                <a:latin typeface="Arial" panose="020B0604020202020204" pitchFamily="34" charset="0"/>
              </a:rPr>
              <a:t>Явление магнитострикции</a:t>
            </a:r>
            <a:r>
              <a:rPr lang="ru-RU" altLang="ru-RU" dirty="0">
                <a:latin typeface="Arial" panose="020B0604020202020204" pitchFamily="34" charset="0"/>
              </a:rPr>
              <a:t> – изменение формы и объёма ферромагнетика при его намагничивании. Обратный эффект – изменение намагниченности при деформации ферромагнетика</a:t>
            </a:r>
            <a:r>
              <a:rPr lang="ru-RU" altLang="ru-RU" sz="1800" dirty="0">
                <a:latin typeface="Arial" panose="020B0604020202020204" pitchFamily="34" charset="0"/>
              </a:rPr>
              <a:t>.</a:t>
            </a:r>
          </a:p>
        </p:txBody>
      </p:sp>
      <p:sp>
        <p:nvSpPr>
          <p:cNvPr id="606213" name="Rectangle 5">
            <a:extLst>
              <a:ext uri="{FF2B5EF4-FFF2-40B4-BE49-F238E27FC236}">
                <a16:creationId xmlns:a16="http://schemas.microsoft.com/office/drawing/2014/main" id="{7E3BF9D2-FE07-926A-2D95-A6C56312FBC4}"/>
              </a:ext>
            </a:extLst>
          </p:cNvPr>
          <p:cNvSpPr>
            <a:spLocks noChangeArrowheads="1"/>
          </p:cNvSpPr>
          <p:nvPr/>
        </p:nvSpPr>
        <p:spPr bwMode="auto">
          <a:xfrm>
            <a:off x="1003913" y="3258222"/>
            <a:ext cx="1072973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sz="2400" dirty="0"/>
              <a:t>	Существуют вещества, в которых обменные силы вызывают </a:t>
            </a:r>
            <a:r>
              <a:rPr lang="ru-RU" altLang="ru-RU" sz="2400" i="1" dirty="0"/>
              <a:t>антипараллельную </a:t>
            </a:r>
            <a:r>
              <a:rPr lang="ru-RU" altLang="ru-RU" sz="2400" dirty="0"/>
              <a:t>ориентацию спиновых магнитных моментов электронов. Такие тела называются </a:t>
            </a:r>
            <a:r>
              <a:rPr lang="ru-RU" altLang="ru-RU" sz="2400" b="1" i="1" dirty="0"/>
              <a:t>антиферромагнетиками. </a:t>
            </a:r>
            <a:r>
              <a:rPr lang="ru-RU" altLang="ru-RU" sz="2400" dirty="0"/>
              <a:t>Их существование теоретически было предсказано Л.Д. Ландау. Антиферромагнетиками являются некоторые соединения марганца (</a:t>
            </a:r>
            <a:r>
              <a:rPr lang="ru-RU" altLang="ru-RU" sz="2400" dirty="0" err="1"/>
              <a:t>MnO</a:t>
            </a:r>
            <a:r>
              <a:rPr lang="ru-RU" altLang="ru-RU" sz="2400" dirty="0"/>
              <a:t>, MnF</a:t>
            </a:r>
            <a:r>
              <a:rPr lang="ru-RU" altLang="ru-RU" sz="2400" baseline="-12000" dirty="0"/>
              <a:t>2</a:t>
            </a:r>
            <a:r>
              <a:rPr lang="ru-RU" altLang="ru-RU" sz="2400" dirty="0"/>
              <a:t>), железа (</a:t>
            </a:r>
            <a:r>
              <a:rPr lang="ru-RU" altLang="ru-RU" sz="2400" dirty="0" err="1"/>
              <a:t>FeO</a:t>
            </a:r>
            <a:r>
              <a:rPr lang="ru-RU" altLang="ru-RU" sz="2400" dirty="0"/>
              <a:t>, FeCl</a:t>
            </a:r>
            <a:r>
              <a:rPr lang="ru-RU" altLang="ru-RU" sz="2400" baseline="-12000" dirty="0"/>
              <a:t>2</a:t>
            </a:r>
            <a:r>
              <a:rPr lang="ru-RU" altLang="ru-RU" sz="2400" dirty="0"/>
              <a:t>) и многих других элементов. Для них также существует </a:t>
            </a:r>
            <a:r>
              <a:rPr lang="ru-RU" altLang="ru-RU" sz="2400" b="1" i="1" dirty="0"/>
              <a:t>антиферромагнитная точка Кюри (точка </a:t>
            </a:r>
            <a:r>
              <a:rPr lang="ru-RU" altLang="ru-RU" sz="2400" b="1" i="1" dirty="0" err="1"/>
              <a:t>Нееля</a:t>
            </a:r>
            <a:r>
              <a:rPr lang="ru-RU" altLang="ru-RU" sz="2400" b="1" i="1" dirty="0"/>
              <a:t>), </a:t>
            </a:r>
            <a:r>
              <a:rPr lang="ru-RU" altLang="ru-RU" sz="2400" dirty="0"/>
              <a:t>при которой магнитное упорядочение спиновых магнитных моментов нарушается и антиферромагнетик превращается в парамагнетик, претерпевая фазовый переход II рода.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6" name="Rectangle 4">
            <a:extLst>
              <a:ext uri="{FF2B5EF4-FFF2-40B4-BE49-F238E27FC236}">
                <a16:creationId xmlns:a16="http://schemas.microsoft.com/office/drawing/2014/main" id="{B0749887-E426-17C7-CF2A-9285C991BD6E}"/>
              </a:ext>
            </a:extLst>
          </p:cNvPr>
          <p:cNvSpPr>
            <a:spLocks noChangeArrowheads="1"/>
          </p:cNvSpPr>
          <p:nvPr/>
        </p:nvSpPr>
        <p:spPr bwMode="auto">
          <a:xfrm>
            <a:off x="844952" y="12680"/>
            <a:ext cx="1061398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dirty="0"/>
              <a:t>	</a:t>
            </a:r>
            <a:r>
              <a:rPr lang="ru-RU" altLang="ru-RU" sz="2400" dirty="0"/>
              <a:t>В последнее время большое значение приобрели полупроводниковые ферромагнетики — </a:t>
            </a:r>
            <a:r>
              <a:rPr lang="ru-RU" altLang="ru-RU" sz="2400" b="1" i="1" dirty="0"/>
              <a:t>ферриты, </a:t>
            </a:r>
            <a:r>
              <a:rPr lang="ru-RU" altLang="ru-RU" sz="2400" dirty="0"/>
              <a:t>химические соединения типа Me • Fe</a:t>
            </a:r>
            <a:r>
              <a:rPr lang="ru-RU" altLang="ru-RU" sz="2400" baseline="-12000" dirty="0"/>
              <a:t>2</a:t>
            </a:r>
            <a:r>
              <a:rPr lang="ru-RU" altLang="ru-RU" sz="2400" dirty="0"/>
              <a:t>O</a:t>
            </a:r>
            <a:r>
              <a:rPr lang="ru-RU" altLang="ru-RU" sz="2400" baseline="-12000" dirty="0"/>
              <a:t>3</a:t>
            </a:r>
            <a:r>
              <a:rPr lang="ru-RU" altLang="ru-RU" sz="2400" dirty="0"/>
              <a:t>, где Me — ион двухвалентного металла (</a:t>
            </a:r>
            <a:r>
              <a:rPr lang="ru-RU" altLang="ru-RU" sz="2400" dirty="0" err="1"/>
              <a:t>Мп,Со</a:t>
            </a:r>
            <a:r>
              <a:rPr lang="ru-RU" altLang="ru-RU" sz="2400" dirty="0"/>
              <a:t>, Ni, </a:t>
            </a:r>
            <a:r>
              <a:rPr lang="ru-RU" altLang="ru-RU" sz="2400" dirty="0" err="1"/>
              <a:t>Cu</a:t>
            </a:r>
            <a:r>
              <a:rPr lang="ru-RU" altLang="ru-RU" sz="2400" dirty="0"/>
              <a:t>, </a:t>
            </a:r>
            <a:r>
              <a:rPr lang="ru-RU" altLang="ru-RU" sz="2400" dirty="0" err="1"/>
              <a:t>Mg</a:t>
            </a:r>
            <a:r>
              <a:rPr lang="ru-RU" altLang="ru-RU" sz="2400" dirty="0"/>
              <a:t>, Zn, </a:t>
            </a:r>
            <a:r>
              <a:rPr lang="ru-RU" altLang="ru-RU" sz="2400" dirty="0" err="1"/>
              <a:t>Cd</a:t>
            </a:r>
            <a:r>
              <a:rPr lang="ru-RU" altLang="ru-RU" sz="2400" dirty="0"/>
              <a:t>, Fe). Они отличаются заметными </a:t>
            </a:r>
            <a:r>
              <a:rPr lang="ru-RU" altLang="ru-RU" sz="2400" dirty="0" err="1"/>
              <a:t>ферромагнитнымисвойствами</a:t>
            </a:r>
            <a:r>
              <a:rPr lang="ru-RU" altLang="ru-RU" sz="2400" dirty="0"/>
              <a:t> и большим удельным электрическим сопротивлением (в миллиарды раз большим, чем у металлов).</a:t>
            </a:r>
          </a:p>
          <a:p>
            <a:pPr algn="just"/>
            <a:r>
              <a:rPr lang="ru-RU" altLang="ru-RU" sz="2400" dirty="0"/>
              <a:t>	Ферриты применяются для изготовления постоянных магнитов, ферритовых антенн, сердечников радиочастотных контуров, элементов оперативной памяти в вычислительной технике, для покрытия пленок в магнитофонах и  т.д.</a:t>
            </a:r>
          </a:p>
        </p:txBody>
      </p:sp>
      <p:sp>
        <p:nvSpPr>
          <p:cNvPr id="607240" name="Rectangle 8">
            <a:extLst>
              <a:ext uri="{FF2B5EF4-FFF2-40B4-BE49-F238E27FC236}">
                <a16:creationId xmlns:a16="http://schemas.microsoft.com/office/drawing/2014/main" id="{DE88AC66-233D-7201-A758-431F26D3B045}"/>
              </a:ext>
            </a:extLst>
          </p:cNvPr>
          <p:cNvSpPr>
            <a:spLocks noChangeArrowheads="1"/>
          </p:cNvSpPr>
          <p:nvPr/>
        </p:nvSpPr>
        <p:spPr bwMode="auto">
          <a:xfrm>
            <a:off x="844952" y="3429000"/>
            <a:ext cx="1075272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45085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just"/>
            <a:r>
              <a:rPr lang="ru-RU" altLang="ru-RU" sz="1800" dirty="0">
                <a:latin typeface="Arial" panose="020B0604020202020204" pitchFamily="34" charset="0"/>
              </a:rPr>
              <a:t>	</a:t>
            </a:r>
            <a:r>
              <a:rPr lang="ru-RU" altLang="ru-RU" dirty="0">
                <a:latin typeface="Arial" panose="020B0604020202020204" pitchFamily="34" charset="0"/>
              </a:rPr>
              <a:t>Ферромагнитный резонанс проявляется в избирательном поглощении ферромагнетиком энергии электромагнитного поля при определенных (резонансных) значениях частоты  и напряженности внешнего магнитного поля Н.</a:t>
            </a:r>
          </a:p>
          <a:p>
            <a:pPr algn="just"/>
            <a:r>
              <a:rPr lang="ru-RU" altLang="ru-RU" dirty="0">
                <a:latin typeface="Arial" panose="020B0604020202020204" pitchFamily="34" charset="0"/>
              </a:rPr>
              <a:t>	На явлении ферромагнитного резонанса основаны многие СВЧ – устройства: резонансные вентили и фильтры, параметрические усилители, преобразователи частоты, ограничители мощности в линии задержки. Во всех этих устройствах используется ферромагнитный резонанс в ферритах.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E7A434-367F-CF5A-9CDD-96A1F9691548}"/>
              </a:ext>
            </a:extLst>
          </p:cNvPr>
          <p:cNvSpPr txBox="1"/>
          <p:nvPr/>
        </p:nvSpPr>
        <p:spPr>
          <a:xfrm>
            <a:off x="1259229" y="439838"/>
            <a:ext cx="3671586" cy="1569660"/>
          </a:xfrm>
          <a:prstGeom prst="rect">
            <a:avLst/>
          </a:prstGeom>
          <a:noFill/>
        </p:spPr>
        <p:txBody>
          <a:bodyPr wrap="square">
            <a:spAutoFit/>
          </a:bodyPr>
          <a:lstStyle/>
          <a:p>
            <a:r>
              <a:rPr lang="ru-RU" sz="3200" b="1" dirty="0">
                <a:solidFill>
                  <a:srgbClr val="002060"/>
                </a:solidFill>
              </a:rPr>
              <a:t>Условия на границе раздела двух магнетиков</a:t>
            </a:r>
          </a:p>
        </p:txBody>
      </p:sp>
      <p:pic>
        <p:nvPicPr>
          <p:cNvPr id="7" name="Рисунок 6">
            <a:extLst>
              <a:ext uri="{FF2B5EF4-FFF2-40B4-BE49-F238E27FC236}">
                <a16:creationId xmlns:a16="http://schemas.microsoft.com/office/drawing/2014/main" id="{40DFEEE5-2E5B-07E3-8D64-67E988AA121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42918" y="2664542"/>
            <a:ext cx="4034383" cy="3025788"/>
          </a:xfrm>
          <a:prstGeom prst="rect">
            <a:avLst/>
          </a:prstGeom>
        </p:spPr>
      </p:pic>
      <p:pic>
        <p:nvPicPr>
          <p:cNvPr id="5" name="Рисунок 4">
            <a:extLst>
              <a:ext uri="{FF2B5EF4-FFF2-40B4-BE49-F238E27FC236}">
                <a16:creationId xmlns:a16="http://schemas.microsoft.com/office/drawing/2014/main" id="{8EB08FBE-633D-70D5-3D08-222627BC10C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563367" y="53782"/>
            <a:ext cx="5815896" cy="6804218"/>
          </a:xfrm>
          <a:prstGeom prst="rect">
            <a:avLst/>
          </a:prstGeom>
        </p:spPr>
      </p:pic>
    </p:spTree>
    <p:extLst>
      <p:ext uri="{BB962C8B-B14F-4D97-AF65-F5344CB8AC3E}">
        <p14:creationId xmlns:p14="http://schemas.microsoft.com/office/powerpoint/2010/main" val="2305321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A959D2D-C369-EC9C-A962-4DCCE43C5E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28721" y="4365124"/>
            <a:ext cx="3673832" cy="2481877"/>
          </a:xfrm>
          <a:prstGeom prst="rect">
            <a:avLst/>
          </a:prstGeom>
        </p:spPr>
      </p:pic>
      <p:pic>
        <p:nvPicPr>
          <p:cNvPr id="5" name="Рисунок 4">
            <a:extLst>
              <a:ext uri="{FF2B5EF4-FFF2-40B4-BE49-F238E27FC236}">
                <a16:creationId xmlns:a16="http://schemas.microsoft.com/office/drawing/2014/main" id="{A234CD98-0217-D514-89F7-EBAF066DA35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39349" y="114277"/>
            <a:ext cx="4953243" cy="3732317"/>
          </a:xfrm>
          <a:prstGeom prst="rect">
            <a:avLst/>
          </a:prstGeom>
        </p:spPr>
      </p:pic>
      <p:sp>
        <p:nvSpPr>
          <p:cNvPr id="9" name="TextBox 8">
            <a:extLst>
              <a:ext uri="{FF2B5EF4-FFF2-40B4-BE49-F238E27FC236}">
                <a16:creationId xmlns:a16="http://schemas.microsoft.com/office/drawing/2014/main" id="{71DDD544-CF32-40F5-2010-34AF5644D7C7}"/>
              </a:ext>
            </a:extLst>
          </p:cNvPr>
          <p:cNvSpPr txBox="1"/>
          <p:nvPr/>
        </p:nvSpPr>
        <p:spPr>
          <a:xfrm>
            <a:off x="4466293" y="4354011"/>
            <a:ext cx="7358606" cy="2492990"/>
          </a:xfrm>
          <a:prstGeom prst="rect">
            <a:avLst/>
          </a:prstGeom>
          <a:noFill/>
        </p:spPr>
        <p:txBody>
          <a:bodyPr wrap="square">
            <a:spAutoFit/>
          </a:bodyPr>
          <a:lstStyle/>
          <a:p>
            <a:pPr algn="just"/>
            <a:r>
              <a:rPr lang="ru-RU" sz="2400" dirty="0"/>
              <a:t>	</a:t>
            </a:r>
            <a:r>
              <a:rPr lang="ru-RU" sz="2200" dirty="0"/>
              <a:t>Таким образом, при переходе через границу раздела двух магнетиков </a:t>
            </a:r>
            <a:r>
              <a:rPr lang="ru-RU" sz="2200" b="1" dirty="0"/>
              <a:t>нормальная составляющая вектора В (</a:t>
            </a:r>
            <a:r>
              <a:rPr lang="ru-RU" sz="2200" b="1" dirty="0" err="1"/>
              <a:t>Вп</a:t>
            </a:r>
            <a:r>
              <a:rPr lang="ru-RU" sz="2200" b="1" dirty="0"/>
              <a:t>) и тангенциальная составляющая вектора </a:t>
            </a:r>
            <a:r>
              <a:rPr lang="en-US" sz="2200" b="1" dirty="0"/>
              <a:t>H</a:t>
            </a:r>
            <a:r>
              <a:rPr lang="ru-RU" sz="2200" b="1" dirty="0"/>
              <a:t> (</a:t>
            </a:r>
            <a:r>
              <a:rPr lang="en-US" sz="2200" b="1" dirty="0"/>
              <a:t>H</a:t>
            </a:r>
            <a:r>
              <a:rPr lang="ru-RU" sz="2200" b="1" dirty="0"/>
              <a:t>т) изменяются непрерывно </a:t>
            </a:r>
            <a:r>
              <a:rPr lang="ru-RU" sz="2200" dirty="0"/>
              <a:t>(не претерпевают скачка), а </a:t>
            </a:r>
            <a:r>
              <a:rPr lang="ru-RU" sz="2200" b="1" dirty="0"/>
              <a:t>тангенциальная составляющая вектора В (Вт) и нормальная составляющая вектора </a:t>
            </a:r>
            <a:r>
              <a:rPr lang="en-US" sz="2200" b="1" dirty="0"/>
              <a:t>H</a:t>
            </a:r>
            <a:r>
              <a:rPr lang="ru-RU" sz="2200" b="1" dirty="0"/>
              <a:t> (</a:t>
            </a:r>
            <a:r>
              <a:rPr lang="en-US" sz="2200" b="1" dirty="0"/>
              <a:t>H</a:t>
            </a:r>
            <a:r>
              <a:rPr lang="ru-RU" sz="2200" b="1" dirty="0"/>
              <a:t>т) претерпевают скачок</a:t>
            </a:r>
          </a:p>
        </p:txBody>
      </p:sp>
      <p:pic>
        <p:nvPicPr>
          <p:cNvPr id="4" name="Рисунок 3">
            <a:extLst>
              <a:ext uri="{FF2B5EF4-FFF2-40B4-BE49-F238E27FC236}">
                <a16:creationId xmlns:a16="http://schemas.microsoft.com/office/drawing/2014/main" id="{67F42425-FF75-78FC-55F0-9E6D60AEE53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400800" y="268196"/>
            <a:ext cx="5193997" cy="40858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9">
            <a:extLst>
              <a:ext uri="{FF2B5EF4-FFF2-40B4-BE49-F238E27FC236}">
                <a16:creationId xmlns:a16="http://schemas.microsoft.com/office/drawing/2014/main" id="{4674F50C-2DBE-DF1B-3256-0E0469D3AE97}"/>
              </a:ext>
            </a:extLst>
          </p:cNvPr>
          <p:cNvSpPr>
            <a:spLocks noChangeArrowheads="1"/>
          </p:cNvSpPr>
          <p:nvPr/>
        </p:nvSpPr>
        <p:spPr bwMode="auto">
          <a:xfrm>
            <a:off x="1524001" y="31633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3" name="TextBox 2">
            <a:extLst>
              <a:ext uri="{FF2B5EF4-FFF2-40B4-BE49-F238E27FC236}">
                <a16:creationId xmlns:a16="http://schemas.microsoft.com/office/drawing/2014/main" id="{1A56BDAF-6FF6-70E6-8C99-50538E515187}"/>
              </a:ext>
            </a:extLst>
          </p:cNvPr>
          <p:cNvSpPr txBox="1"/>
          <p:nvPr/>
        </p:nvSpPr>
        <p:spPr>
          <a:xfrm>
            <a:off x="4386805" y="0"/>
            <a:ext cx="3090441" cy="584775"/>
          </a:xfrm>
          <a:prstGeom prst="rect">
            <a:avLst/>
          </a:prstGeom>
          <a:noFill/>
        </p:spPr>
        <p:txBody>
          <a:bodyPr wrap="square">
            <a:spAutoFit/>
          </a:bodyPr>
          <a:lstStyle/>
          <a:p>
            <a:r>
              <a:rPr lang="ru-RU" sz="3200" b="1" dirty="0">
                <a:solidFill>
                  <a:srgbClr val="FF0000"/>
                </a:solidFill>
              </a:rPr>
              <a:t>Индуктивность</a:t>
            </a:r>
          </a:p>
        </p:txBody>
      </p:sp>
      <p:pic>
        <p:nvPicPr>
          <p:cNvPr id="5" name="Рисунок 4">
            <a:extLst>
              <a:ext uri="{FF2B5EF4-FFF2-40B4-BE49-F238E27FC236}">
                <a16:creationId xmlns:a16="http://schemas.microsoft.com/office/drawing/2014/main" id="{FFB4F124-1E6A-E2C0-ED41-5644562AA6A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t="1378"/>
          <a:stretch/>
        </p:blipFill>
        <p:spPr>
          <a:xfrm>
            <a:off x="654698" y="677119"/>
            <a:ext cx="10882603" cy="609985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2">
            <a:extLst>
              <a:ext uri="{FF2B5EF4-FFF2-40B4-BE49-F238E27FC236}">
                <a16:creationId xmlns:a16="http://schemas.microsoft.com/office/drawing/2014/main" id="{D7BB23BF-664F-5931-3561-E2E202521B06}"/>
              </a:ext>
            </a:extLst>
          </p:cNvPr>
          <p:cNvSpPr>
            <a:spLocks noChangeArrowheads="1"/>
          </p:cNvSpPr>
          <p:nvPr/>
        </p:nvSpPr>
        <p:spPr bwMode="auto">
          <a:xfrm>
            <a:off x="1524001" y="29871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24" name="Rectangle 53">
            <a:extLst>
              <a:ext uri="{FF2B5EF4-FFF2-40B4-BE49-F238E27FC236}">
                <a16:creationId xmlns:a16="http://schemas.microsoft.com/office/drawing/2014/main" id="{35452B90-7993-32A7-3DC1-4B365E8D74E7}"/>
              </a:ext>
            </a:extLst>
          </p:cNvPr>
          <p:cNvSpPr>
            <a:spLocks noChangeArrowheads="1"/>
          </p:cNvSpPr>
          <p:nvPr/>
        </p:nvSpPr>
        <p:spPr bwMode="auto">
          <a:xfrm>
            <a:off x="1176761" y="5657950"/>
            <a:ext cx="24113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2000" b="1" i="1" dirty="0"/>
              <a:t>Индуктивность</a:t>
            </a:r>
          </a:p>
          <a:p>
            <a:pPr eaLnBrk="1" hangingPunct="1"/>
            <a:r>
              <a:rPr lang="ru-RU" altLang="ru-RU" sz="2000" b="1" i="1" dirty="0"/>
              <a:t> </a:t>
            </a:r>
            <a:r>
              <a:rPr lang="ru-RU" altLang="ru-RU" sz="2000" b="1" i="1" dirty="0" err="1"/>
              <a:t>тороида</a:t>
            </a:r>
            <a:r>
              <a:rPr lang="ru-RU" altLang="ru-RU" b="1" dirty="0"/>
              <a:t> </a:t>
            </a:r>
          </a:p>
        </p:txBody>
      </p:sp>
      <p:sp>
        <p:nvSpPr>
          <p:cNvPr id="5125" name="Rectangle 55">
            <a:extLst>
              <a:ext uri="{FF2B5EF4-FFF2-40B4-BE49-F238E27FC236}">
                <a16:creationId xmlns:a16="http://schemas.microsoft.com/office/drawing/2014/main" id="{573E1787-9A8C-C876-7820-72978072D3C6}"/>
              </a:ext>
            </a:extLst>
          </p:cNvPr>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26" name="Rectangle 56">
            <a:extLst>
              <a:ext uri="{FF2B5EF4-FFF2-40B4-BE49-F238E27FC236}">
                <a16:creationId xmlns:a16="http://schemas.microsoft.com/office/drawing/2014/main" id="{F4845C36-BD93-29C8-CF8E-346CB917FDB6}"/>
              </a:ext>
            </a:extLst>
          </p:cNvPr>
          <p:cNvSpPr>
            <a:spLocks noChangeArrowheads="1"/>
          </p:cNvSpPr>
          <p:nvPr/>
        </p:nvSpPr>
        <p:spPr bwMode="auto">
          <a:xfrm>
            <a:off x="1524001" y="3453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5127" name="Rectangle 58">
            <a:extLst>
              <a:ext uri="{FF2B5EF4-FFF2-40B4-BE49-F238E27FC236}">
                <a16:creationId xmlns:a16="http://schemas.microsoft.com/office/drawing/2014/main" id="{A379F4E1-7762-2A37-90A6-5BB0788E016E}"/>
              </a:ext>
            </a:extLst>
          </p:cNvPr>
          <p:cNvSpPr>
            <a:spLocks noChangeArrowheads="1"/>
          </p:cNvSpPr>
          <p:nvPr/>
        </p:nvSpPr>
        <p:spPr bwMode="auto">
          <a:xfrm>
            <a:off x="1524001" y="3034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mc:AlternateContent xmlns:mc="http://schemas.openxmlformats.org/markup-compatibility/2006" xmlns:a14="http://schemas.microsoft.com/office/drawing/2010/main">
        <mc:Choice Requires="a14">
          <p:sp>
            <p:nvSpPr>
              <p:cNvPr id="5128" name="Object 57">
                <a:extLst>
                  <a:ext uri="{FF2B5EF4-FFF2-40B4-BE49-F238E27FC236}">
                    <a16:creationId xmlns:a16="http://schemas.microsoft.com/office/drawing/2014/main" id="{7C0FAC52-8E1D-C4F6-60A2-5ED3B6FDAD26}"/>
                  </a:ext>
                </a:extLst>
              </p:cNvPr>
              <p:cNvSpPr txBox="1"/>
              <p:nvPr/>
            </p:nvSpPr>
            <p:spPr bwMode="auto">
              <a:xfrm>
                <a:off x="3757613" y="5386388"/>
                <a:ext cx="8434387" cy="95885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2600" i="1" smtClean="0">
                          <a:solidFill>
                            <a:srgbClr val="000000"/>
                          </a:solidFill>
                          <a:latin typeface="Cambria Math" panose="02040503050406030204" pitchFamily="18" charset="0"/>
                        </a:rPr>
                        <m:t>𝐿</m:t>
                      </m:r>
                      <m:r>
                        <a:rPr lang="ru-RU" sz="2600" i="1" smtClean="0">
                          <a:solidFill>
                            <a:srgbClr val="000000"/>
                          </a:solidFill>
                          <a:latin typeface="Cambria Math" panose="02040503050406030204" pitchFamily="18" charset="0"/>
                        </a:rPr>
                        <m:t>=</m:t>
                      </m:r>
                      <m:f>
                        <m:fPr>
                          <m:ctrlPr>
                            <a:rPr lang="ru-RU" sz="2600" i="1">
                              <a:solidFill>
                                <a:srgbClr val="000000"/>
                              </a:solidFill>
                              <a:latin typeface="Cambria Math" panose="02040503050406030204" pitchFamily="18" charset="0"/>
                            </a:rPr>
                          </m:ctrlPr>
                        </m:fPr>
                        <m:num>
                          <m:r>
                            <a:rPr lang="ru-RU" sz="2600" i="1">
                              <a:solidFill>
                                <a:srgbClr val="000000"/>
                              </a:solidFill>
                              <a:latin typeface="Cambria Math" panose="02040503050406030204" pitchFamily="18" charset="0"/>
                            </a:rPr>
                            <m:t>𝑁</m:t>
                          </m:r>
                          <m:r>
                            <a:rPr lang="ru-RU" sz="2600" i="1">
                              <a:solidFill>
                                <a:srgbClr val="000000"/>
                              </a:solidFill>
                              <a:latin typeface="Cambria Math" panose="02040503050406030204" pitchFamily="18" charset="0"/>
                            </a:rPr>
                            <m:t>𝜇</m:t>
                          </m:r>
                          <m:sSub>
                            <m:sSubPr>
                              <m:ctrlPr>
                                <a:rPr lang="ru-RU" sz="2600" i="1">
                                  <a:solidFill>
                                    <a:srgbClr val="000000"/>
                                  </a:solidFill>
                                  <a:latin typeface="Cambria Math" panose="02040503050406030204" pitchFamily="18" charset="0"/>
                                </a:rPr>
                              </m:ctrlPr>
                            </m:sSubPr>
                            <m:e>
                              <m:r>
                                <a:rPr lang="ru-RU" sz="2600" i="1">
                                  <a:solidFill>
                                    <a:srgbClr val="000000"/>
                                  </a:solidFill>
                                  <a:latin typeface="Cambria Math" panose="02040503050406030204" pitchFamily="18" charset="0"/>
                                </a:rPr>
                                <m:t>𝜇</m:t>
                              </m:r>
                            </m:e>
                            <m:sub>
                              <m:r>
                                <a:rPr lang="ru-RU" sz="2600" i="1">
                                  <a:solidFill>
                                    <a:srgbClr val="000000"/>
                                  </a:solidFill>
                                  <a:latin typeface="Cambria Math" panose="02040503050406030204" pitchFamily="18" charset="0"/>
                                </a:rPr>
                                <m:t>0</m:t>
                              </m:r>
                            </m:sub>
                          </m:sSub>
                          <m:r>
                            <a:rPr lang="ru-RU" sz="2600" i="1">
                              <a:solidFill>
                                <a:srgbClr val="000000"/>
                              </a:solidFill>
                              <a:latin typeface="Cambria Math" panose="02040503050406030204" pitchFamily="18" charset="0"/>
                            </a:rPr>
                            <m:t>𝑁𝐼𝑆</m:t>
                          </m:r>
                        </m:num>
                        <m:den>
                          <m:r>
                            <a:rPr lang="ru-RU" sz="2600" i="1">
                              <a:solidFill>
                                <a:srgbClr val="000000"/>
                              </a:solidFill>
                              <a:latin typeface="Cambria Math" panose="02040503050406030204" pitchFamily="18" charset="0"/>
                            </a:rPr>
                            <m:t>𝑙𝐼</m:t>
                          </m:r>
                        </m:den>
                      </m:f>
                      <m:r>
                        <a:rPr lang="ru-RU" sz="2600" i="1">
                          <a:solidFill>
                            <a:srgbClr val="000000"/>
                          </a:solidFill>
                          <a:latin typeface="Cambria Math" panose="02040503050406030204" pitchFamily="18" charset="0"/>
                        </a:rPr>
                        <m:t>=</m:t>
                      </m:r>
                      <m:f>
                        <m:fPr>
                          <m:ctrlPr>
                            <a:rPr lang="ru-RU" sz="2600" i="1">
                              <a:solidFill>
                                <a:srgbClr val="000000"/>
                              </a:solidFill>
                              <a:latin typeface="Cambria Math" panose="02040503050406030204" pitchFamily="18" charset="0"/>
                            </a:rPr>
                          </m:ctrlPr>
                        </m:fPr>
                        <m:num>
                          <m:r>
                            <a:rPr lang="ru-RU" sz="2600" i="1">
                              <a:solidFill>
                                <a:srgbClr val="000000"/>
                              </a:solidFill>
                              <a:latin typeface="Cambria Math" panose="02040503050406030204" pitchFamily="18" charset="0"/>
                            </a:rPr>
                            <m:t>𝜇</m:t>
                          </m:r>
                          <m:sSub>
                            <m:sSubPr>
                              <m:ctrlPr>
                                <a:rPr lang="ru-RU" sz="2600" i="1">
                                  <a:solidFill>
                                    <a:srgbClr val="000000"/>
                                  </a:solidFill>
                                  <a:latin typeface="Cambria Math" panose="02040503050406030204" pitchFamily="18" charset="0"/>
                                </a:rPr>
                              </m:ctrlPr>
                            </m:sSubPr>
                            <m:e>
                              <m:r>
                                <a:rPr lang="ru-RU" sz="2600" i="1">
                                  <a:solidFill>
                                    <a:srgbClr val="000000"/>
                                  </a:solidFill>
                                  <a:latin typeface="Cambria Math" panose="02040503050406030204" pitchFamily="18" charset="0"/>
                                </a:rPr>
                                <m:t>𝜇</m:t>
                              </m:r>
                            </m:e>
                            <m:sub>
                              <m:r>
                                <a:rPr lang="ru-RU" sz="2600" i="1">
                                  <a:solidFill>
                                    <a:srgbClr val="000000"/>
                                  </a:solidFill>
                                  <a:latin typeface="Cambria Math" panose="02040503050406030204" pitchFamily="18" charset="0"/>
                                </a:rPr>
                                <m:t>0</m:t>
                              </m:r>
                            </m:sub>
                          </m:sSub>
                          <m:sSup>
                            <m:sSupPr>
                              <m:ctrlPr>
                                <a:rPr lang="ru-RU" sz="2600" i="1">
                                  <a:solidFill>
                                    <a:srgbClr val="000000"/>
                                  </a:solidFill>
                                  <a:latin typeface="Cambria Math" panose="02040503050406030204" pitchFamily="18" charset="0"/>
                                </a:rPr>
                              </m:ctrlPr>
                            </m:sSupPr>
                            <m:e>
                              <m:r>
                                <a:rPr lang="ru-RU" sz="2600" i="1">
                                  <a:solidFill>
                                    <a:srgbClr val="000000"/>
                                  </a:solidFill>
                                  <a:latin typeface="Cambria Math" panose="02040503050406030204" pitchFamily="18" charset="0"/>
                                </a:rPr>
                                <m:t>𝑁</m:t>
                              </m:r>
                            </m:e>
                            <m:sup>
                              <m:r>
                                <a:rPr lang="ru-RU" sz="2600" i="1">
                                  <a:solidFill>
                                    <a:srgbClr val="000000"/>
                                  </a:solidFill>
                                  <a:latin typeface="Cambria Math" panose="02040503050406030204" pitchFamily="18" charset="0"/>
                                </a:rPr>
                                <m:t>2</m:t>
                              </m:r>
                            </m:sup>
                          </m:sSup>
                          <m:r>
                            <a:rPr lang="ru-RU" sz="2600" i="1">
                              <a:solidFill>
                                <a:srgbClr val="000000"/>
                              </a:solidFill>
                              <a:latin typeface="Cambria Math" panose="02040503050406030204" pitchFamily="18" charset="0"/>
                            </a:rPr>
                            <m:t>𝑆</m:t>
                          </m:r>
                        </m:num>
                        <m:den>
                          <m:r>
                            <a:rPr lang="ru-RU" sz="2600" i="1">
                              <a:solidFill>
                                <a:srgbClr val="000000"/>
                              </a:solidFill>
                              <a:latin typeface="Cambria Math" panose="02040503050406030204" pitchFamily="18" charset="0"/>
                            </a:rPr>
                            <m:t>𝑙</m:t>
                          </m:r>
                        </m:den>
                      </m:f>
                      <m:r>
                        <a:rPr lang="ru-RU" sz="2600" i="1">
                          <a:solidFill>
                            <a:srgbClr val="000000"/>
                          </a:solidFill>
                          <a:latin typeface="Cambria Math" panose="02040503050406030204" pitchFamily="18" charset="0"/>
                        </a:rPr>
                        <m:t>=</m:t>
                      </m:r>
                      <m:f>
                        <m:fPr>
                          <m:ctrlPr>
                            <a:rPr lang="ru-RU" sz="2600" i="1">
                              <a:solidFill>
                                <a:srgbClr val="000000"/>
                              </a:solidFill>
                              <a:latin typeface="Cambria Math" panose="02040503050406030204" pitchFamily="18" charset="0"/>
                            </a:rPr>
                          </m:ctrlPr>
                        </m:fPr>
                        <m:num>
                          <m:r>
                            <a:rPr lang="ru-RU" sz="2600" i="1">
                              <a:solidFill>
                                <a:srgbClr val="000000"/>
                              </a:solidFill>
                              <a:latin typeface="Cambria Math" panose="02040503050406030204" pitchFamily="18" charset="0"/>
                            </a:rPr>
                            <m:t>𝜇</m:t>
                          </m:r>
                          <m:sSub>
                            <m:sSubPr>
                              <m:ctrlPr>
                                <a:rPr lang="ru-RU" sz="2600" i="1">
                                  <a:solidFill>
                                    <a:srgbClr val="000000"/>
                                  </a:solidFill>
                                  <a:latin typeface="Cambria Math" panose="02040503050406030204" pitchFamily="18" charset="0"/>
                                </a:rPr>
                              </m:ctrlPr>
                            </m:sSubPr>
                            <m:e>
                              <m:r>
                                <a:rPr lang="ru-RU" sz="2600" i="1">
                                  <a:solidFill>
                                    <a:srgbClr val="000000"/>
                                  </a:solidFill>
                                  <a:latin typeface="Cambria Math" panose="02040503050406030204" pitchFamily="18" charset="0"/>
                                </a:rPr>
                                <m:t>𝜇</m:t>
                              </m:r>
                            </m:e>
                            <m:sub>
                              <m:r>
                                <a:rPr lang="ru-RU" sz="2600" i="1">
                                  <a:solidFill>
                                    <a:srgbClr val="000000"/>
                                  </a:solidFill>
                                  <a:latin typeface="Cambria Math" panose="02040503050406030204" pitchFamily="18" charset="0"/>
                                </a:rPr>
                                <m:t>0</m:t>
                              </m:r>
                            </m:sub>
                          </m:sSub>
                          <m:sSup>
                            <m:sSupPr>
                              <m:ctrlPr>
                                <a:rPr lang="ru-RU" sz="2600" i="1">
                                  <a:solidFill>
                                    <a:srgbClr val="000000"/>
                                  </a:solidFill>
                                  <a:latin typeface="Cambria Math" panose="02040503050406030204" pitchFamily="18" charset="0"/>
                                </a:rPr>
                              </m:ctrlPr>
                            </m:sSupPr>
                            <m:e>
                              <m:r>
                                <a:rPr lang="ru-RU" sz="2600" i="1">
                                  <a:solidFill>
                                    <a:srgbClr val="000000"/>
                                  </a:solidFill>
                                  <a:latin typeface="Cambria Math" panose="02040503050406030204" pitchFamily="18" charset="0"/>
                                </a:rPr>
                                <m:t>𝑁</m:t>
                              </m:r>
                            </m:e>
                            <m:sup>
                              <m:r>
                                <a:rPr lang="ru-RU" sz="2600" i="1">
                                  <a:solidFill>
                                    <a:srgbClr val="000000"/>
                                  </a:solidFill>
                                  <a:latin typeface="Cambria Math" panose="02040503050406030204" pitchFamily="18" charset="0"/>
                                </a:rPr>
                                <m:t>2</m:t>
                              </m:r>
                            </m:sup>
                          </m:sSup>
                          <m:r>
                            <a:rPr lang="ru-RU" sz="2600" i="1">
                              <a:solidFill>
                                <a:srgbClr val="000000"/>
                              </a:solidFill>
                              <a:latin typeface="Cambria Math" panose="02040503050406030204" pitchFamily="18" charset="0"/>
                            </a:rPr>
                            <m:t>𝑆𝑙</m:t>
                          </m:r>
                        </m:num>
                        <m:den>
                          <m:sSup>
                            <m:sSupPr>
                              <m:ctrlPr>
                                <a:rPr lang="ru-RU" sz="2600" i="1">
                                  <a:solidFill>
                                    <a:srgbClr val="000000"/>
                                  </a:solidFill>
                                  <a:latin typeface="Cambria Math" panose="02040503050406030204" pitchFamily="18" charset="0"/>
                                </a:rPr>
                              </m:ctrlPr>
                            </m:sSupPr>
                            <m:e>
                              <m:r>
                                <a:rPr lang="ru-RU" sz="2600" i="1">
                                  <a:solidFill>
                                    <a:srgbClr val="000000"/>
                                  </a:solidFill>
                                  <a:latin typeface="Cambria Math" panose="02040503050406030204" pitchFamily="18" charset="0"/>
                                </a:rPr>
                                <m:t>𝑙</m:t>
                              </m:r>
                            </m:e>
                            <m:sup>
                              <m:r>
                                <a:rPr lang="ru-RU" sz="2600" i="1">
                                  <a:solidFill>
                                    <a:srgbClr val="000000"/>
                                  </a:solidFill>
                                  <a:latin typeface="Cambria Math" panose="02040503050406030204" pitchFamily="18" charset="0"/>
                                </a:rPr>
                                <m:t>2</m:t>
                              </m:r>
                            </m:sup>
                          </m:sSup>
                        </m:den>
                      </m:f>
                      <m:r>
                        <a:rPr lang="ru-RU" sz="2600" i="1">
                          <a:solidFill>
                            <a:srgbClr val="000000"/>
                          </a:solidFill>
                          <a:latin typeface="Cambria Math" panose="02040503050406030204" pitchFamily="18" charset="0"/>
                        </a:rPr>
                        <m:t>=</m:t>
                      </m:r>
                      <m:r>
                        <a:rPr lang="ru-RU" sz="2600" i="1">
                          <a:solidFill>
                            <a:srgbClr val="000000"/>
                          </a:solidFill>
                          <a:latin typeface="Cambria Math" panose="02040503050406030204" pitchFamily="18" charset="0"/>
                        </a:rPr>
                        <m:t>𝜇</m:t>
                      </m:r>
                      <m:sSub>
                        <m:sSubPr>
                          <m:ctrlPr>
                            <a:rPr lang="ru-RU" sz="2600" i="1">
                              <a:solidFill>
                                <a:srgbClr val="000000"/>
                              </a:solidFill>
                              <a:latin typeface="Cambria Math" panose="02040503050406030204" pitchFamily="18" charset="0"/>
                            </a:rPr>
                          </m:ctrlPr>
                        </m:sSubPr>
                        <m:e>
                          <m:r>
                            <a:rPr lang="ru-RU" sz="2600" i="1">
                              <a:solidFill>
                                <a:srgbClr val="000000"/>
                              </a:solidFill>
                              <a:latin typeface="Cambria Math" panose="02040503050406030204" pitchFamily="18" charset="0"/>
                            </a:rPr>
                            <m:t>𝜇</m:t>
                          </m:r>
                        </m:e>
                        <m:sub>
                          <m:r>
                            <a:rPr lang="ru-RU" sz="2600" i="1">
                              <a:solidFill>
                                <a:srgbClr val="000000"/>
                              </a:solidFill>
                              <a:latin typeface="Cambria Math" panose="02040503050406030204" pitchFamily="18" charset="0"/>
                            </a:rPr>
                            <m:t>0</m:t>
                          </m:r>
                        </m:sub>
                      </m:sSub>
                      <m:sSup>
                        <m:sSupPr>
                          <m:ctrlPr>
                            <a:rPr lang="ru-RU" sz="2600" i="1">
                              <a:solidFill>
                                <a:srgbClr val="000000"/>
                              </a:solidFill>
                              <a:latin typeface="Cambria Math" panose="02040503050406030204" pitchFamily="18" charset="0"/>
                            </a:rPr>
                          </m:ctrlPr>
                        </m:sSupPr>
                        <m:e>
                          <m:r>
                            <a:rPr lang="ru-RU" sz="2600" i="1">
                              <a:solidFill>
                                <a:srgbClr val="000000"/>
                              </a:solidFill>
                              <a:latin typeface="Cambria Math" panose="02040503050406030204" pitchFamily="18" charset="0"/>
                            </a:rPr>
                            <m:t>𝑛</m:t>
                          </m:r>
                        </m:e>
                        <m:sup>
                          <m:r>
                            <a:rPr lang="ru-RU" sz="2600" i="1">
                              <a:solidFill>
                                <a:srgbClr val="000000"/>
                              </a:solidFill>
                              <a:latin typeface="Cambria Math" panose="02040503050406030204" pitchFamily="18" charset="0"/>
                            </a:rPr>
                            <m:t>2</m:t>
                          </m:r>
                        </m:sup>
                      </m:sSup>
                      <m:r>
                        <a:rPr lang="ru-RU" sz="2600" i="1">
                          <a:solidFill>
                            <a:srgbClr val="000000"/>
                          </a:solidFill>
                          <a:latin typeface="Cambria Math" panose="02040503050406030204" pitchFamily="18" charset="0"/>
                        </a:rPr>
                        <m:t>𝑉</m:t>
                      </m:r>
                      <m:r>
                        <a:rPr lang="ru-RU" sz="2600" i="1">
                          <a:solidFill>
                            <a:srgbClr val="000000"/>
                          </a:solidFill>
                          <a:latin typeface="Cambria Math" panose="02040503050406030204" pitchFamily="18" charset="0"/>
                        </a:rPr>
                        <m:t>, </m:t>
                      </m:r>
                    </m:oMath>
                  </m:oMathPara>
                </a14:m>
                <a:endParaRPr lang="ru-RU" sz="26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2600" i="1">
                          <a:solidFill>
                            <a:srgbClr val="000000"/>
                          </a:solidFill>
                          <a:latin typeface="Cambria Math" panose="02040503050406030204" pitchFamily="18" charset="0"/>
                        </a:rPr>
                        <m:t>𝑙</m:t>
                      </m:r>
                      <m:r>
                        <a:rPr lang="ru-RU" sz="2600" i="1">
                          <a:solidFill>
                            <a:srgbClr val="000000"/>
                          </a:solidFill>
                          <a:latin typeface="Cambria Math" panose="02040503050406030204" pitchFamily="18" charset="0"/>
                        </a:rPr>
                        <m:t>=2</m:t>
                      </m:r>
                      <m:r>
                        <a:rPr lang="ru-RU" sz="2600" i="1">
                          <a:solidFill>
                            <a:srgbClr val="000000"/>
                          </a:solidFill>
                          <a:latin typeface="Cambria Math" panose="02040503050406030204" pitchFamily="18" charset="0"/>
                        </a:rPr>
                        <m:t>𝜋</m:t>
                      </m:r>
                      <m:r>
                        <a:rPr lang="ru-RU" sz="2600" i="1">
                          <a:solidFill>
                            <a:srgbClr val="000000"/>
                          </a:solidFill>
                          <a:latin typeface="Cambria Math" panose="02040503050406030204" pitchFamily="18" charset="0"/>
                        </a:rPr>
                        <m:t>⋅</m:t>
                      </m:r>
                      <m:r>
                        <a:rPr lang="ru-RU" sz="2600" i="1">
                          <a:solidFill>
                            <a:srgbClr val="000000"/>
                          </a:solidFill>
                          <a:latin typeface="Cambria Math" panose="02040503050406030204" pitchFamily="18" charset="0"/>
                        </a:rPr>
                        <m:t>𝑟</m:t>
                      </m:r>
                      <m:r>
                        <a:rPr lang="ru-RU" sz="2600" i="1">
                          <a:solidFill>
                            <a:srgbClr val="000000"/>
                          </a:solidFill>
                          <a:latin typeface="Cambria Math" panose="02040503050406030204" pitchFamily="18" charset="0"/>
                        </a:rPr>
                        <m:t>.</m:t>
                      </m:r>
                    </m:oMath>
                  </m:oMathPara>
                </a14:m>
                <a:endParaRPr lang="ru-RU" sz="2600" dirty="0"/>
              </a:p>
            </p:txBody>
          </p:sp>
        </mc:Choice>
        <mc:Fallback xmlns="">
          <p:sp>
            <p:nvSpPr>
              <p:cNvPr id="5128" name="Object 57">
                <a:extLst>
                  <a:ext uri="{FF2B5EF4-FFF2-40B4-BE49-F238E27FC236}">
                    <a16:creationId xmlns:a16="http://schemas.microsoft.com/office/drawing/2014/main" id="{7C0FAC52-8E1D-C4F6-60A2-5ED3B6FDAD26}"/>
                  </a:ext>
                </a:extLst>
              </p:cNvPr>
              <p:cNvSpPr txBox="1">
                <a:spLocks noRot="1" noChangeAspect="1" noMove="1" noResize="1" noEditPoints="1" noAdjustHandles="1" noChangeArrowheads="1" noChangeShapeType="1" noTextEdit="1"/>
              </p:cNvSpPr>
              <p:nvPr/>
            </p:nvSpPr>
            <p:spPr bwMode="auto">
              <a:xfrm>
                <a:off x="3757613" y="5386388"/>
                <a:ext cx="8434387" cy="958850"/>
              </a:xfrm>
              <a:prstGeom prst="rect">
                <a:avLst/>
              </a:prstGeom>
              <a:blipFill>
                <a:blip r:embed="rId2"/>
                <a:stretch>
                  <a:fillRect b="-20382"/>
                </a:stretch>
              </a:blipFill>
              <a:ln>
                <a:noFill/>
              </a:ln>
            </p:spPr>
            <p:txBody>
              <a:bodyPr/>
              <a:lstStyle/>
              <a:p>
                <a:r>
                  <a:rPr lang="ru-RU">
                    <a:noFill/>
                  </a:rPr>
                  <a:t> </a:t>
                </a:r>
              </a:p>
            </p:txBody>
          </p:sp>
        </mc:Fallback>
      </mc:AlternateContent>
      <p:sp>
        <p:nvSpPr>
          <p:cNvPr id="5129" name="Rectangle 59">
            <a:extLst>
              <a:ext uri="{FF2B5EF4-FFF2-40B4-BE49-F238E27FC236}">
                <a16:creationId xmlns:a16="http://schemas.microsoft.com/office/drawing/2014/main" id="{77717187-DE12-F50E-CFE1-B695917C0ECF}"/>
              </a:ext>
            </a:extLst>
          </p:cNvPr>
          <p:cNvSpPr>
            <a:spLocks noChangeArrowheads="1"/>
          </p:cNvSpPr>
          <p:nvPr/>
        </p:nvSpPr>
        <p:spPr bwMode="auto">
          <a:xfrm>
            <a:off x="1524001" y="3453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pic>
        <p:nvPicPr>
          <p:cNvPr id="5130" name="Рисунок 1">
            <a:extLst>
              <a:ext uri="{FF2B5EF4-FFF2-40B4-BE49-F238E27FC236}">
                <a16:creationId xmlns:a16="http://schemas.microsoft.com/office/drawing/2014/main" id="{D95EAB31-C18F-A26D-E150-5A3C70F7215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61956" y="123895"/>
            <a:ext cx="9923361" cy="5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E6239A-C6E0-E89A-2ECE-11BD123345C1}"/>
              </a:ext>
            </a:extLst>
          </p:cNvPr>
          <p:cNvSpPr txBox="1"/>
          <p:nvPr/>
        </p:nvSpPr>
        <p:spPr>
          <a:xfrm>
            <a:off x="709976" y="1601072"/>
            <a:ext cx="5073444" cy="4801314"/>
          </a:xfrm>
          <a:prstGeom prst="rect">
            <a:avLst/>
          </a:prstGeom>
          <a:noFill/>
        </p:spPr>
        <p:txBody>
          <a:bodyPr wrap="square">
            <a:spAutoFit/>
          </a:bodyPr>
          <a:lstStyle/>
          <a:p>
            <a:pPr algn="just"/>
            <a:endParaRPr lang="ru-RU" dirty="0"/>
          </a:p>
          <a:p>
            <a:pPr algn="just"/>
            <a:r>
              <a:rPr lang="ru-RU" sz="2400" dirty="0"/>
              <a:t>Проводник, по которому протекает электрический ток, создает в окружающем пространстве магнитное поле, причем магнитное поле появляется и исчезает вместе с появлением и исчезновением тока. Магнитное поле, подобно электрическому, является носителем энергии. Естественно предположить, что энергия магнитного поля равна работе, которая затрачивается током на создание этого поля. </a:t>
            </a:r>
          </a:p>
        </p:txBody>
      </p:sp>
      <p:sp>
        <p:nvSpPr>
          <p:cNvPr id="11" name="TextBox 10">
            <a:extLst>
              <a:ext uri="{FF2B5EF4-FFF2-40B4-BE49-F238E27FC236}">
                <a16:creationId xmlns:a16="http://schemas.microsoft.com/office/drawing/2014/main" id="{6A36B2E5-953E-B993-0E8A-98A6E8A1C036}"/>
              </a:ext>
            </a:extLst>
          </p:cNvPr>
          <p:cNvSpPr txBox="1"/>
          <p:nvPr/>
        </p:nvSpPr>
        <p:spPr>
          <a:xfrm>
            <a:off x="6156503" y="0"/>
            <a:ext cx="5073444" cy="3847207"/>
          </a:xfrm>
          <a:prstGeom prst="rect">
            <a:avLst/>
          </a:prstGeom>
          <a:noFill/>
        </p:spPr>
        <p:txBody>
          <a:bodyPr wrap="square">
            <a:spAutoFit/>
          </a:bodyPr>
          <a:lstStyle/>
          <a:p>
            <a:pPr algn="just"/>
            <a:r>
              <a:rPr lang="ru-RU" sz="2400" dirty="0"/>
              <a:t>	</a:t>
            </a:r>
            <a:r>
              <a:rPr lang="ru-RU" sz="2200" dirty="0"/>
              <a:t>Рассмотрим контур индуктивностью L, по которому течет ток </a:t>
            </a:r>
            <a:r>
              <a:rPr lang="en-US" sz="2200" dirty="0"/>
              <a:t>I</a:t>
            </a:r>
            <a:r>
              <a:rPr lang="ru-RU" sz="2200" dirty="0"/>
              <a:t>. С данным контуром сцеплен магнитный поток Ф = </a:t>
            </a:r>
            <a:r>
              <a:rPr lang="en-US" sz="2200" dirty="0"/>
              <a:t>LI</a:t>
            </a:r>
            <a:r>
              <a:rPr lang="ru-RU" sz="2200" dirty="0"/>
              <a:t>, причем при изменении тока на d</a:t>
            </a:r>
            <a:r>
              <a:rPr lang="en-US" sz="2200" dirty="0"/>
              <a:t>I</a:t>
            </a:r>
            <a:r>
              <a:rPr lang="ru-RU" sz="2200" dirty="0"/>
              <a:t> магнитный поток изменяется на </a:t>
            </a:r>
            <a:r>
              <a:rPr lang="en-US" sz="2200" dirty="0"/>
              <a:t>d</a:t>
            </a:r>
            <a:r>
              <a:rPr lang="ru-RU" sz="2200" dirty="0"/>
              <a:t>Ф = </a:t>
            </a:r>
            <a:r>
              <a:rPr lang="ru-RU" sz="2200" dirty="0" err="1"/>
              <a:t>Ldl</a:t>
            </a:r>
            <a:r>
              <a:rPr lang="ru-RU" sz="2200" dirty="0"/>
              <a:t>. </a:t>
            </a:r>
          </a:p>
          <a:p>
            <a:pPr algn="just"/>
            <a:r>
              <a:rPr lang="ru-RU" sz="2200" dirty="0"/>
              <a:t>	Однако для изменения магнитного потока на величину </a:t>
            </a:r>
            <a:r>
              <a:rPr lang="en-US" sz="2200" dirty="0"/>
              <a:t>d</a:t>
            </a:r>
            <a:r>
              <a:rPr lang="ru-RU" sz="2200" dirty="0"/>
              <a:t>Ф необходимо совершить работу </a:t>
            </a:r>
            <a:r>
              <a:rPr lang="ru-RU" sz="2200" dirty="0" err="1"/>
              <a:t>dA</a:t>
            </a:r>
            <a:r>
              <a:rPr lang="ru-RU" sz="2200" dirty="0"/>
              <a:t> = </a:t>
            </a:r>
            <a:r>
              <a:rPr lang="en-US" sz="2200" dirty="0"/>
              <a:t>I d</a:t>
            </a:r>
            <a:r>
              <a:rPr lang="ru-RU" sz="2200" dirty="0"/>
              <a:t>Ф </a:t>
            </a:r>
            <a:r>
              <a:rPr lang="en-US" sz="2200" dirty="0"/>
              <a:t>=</a:t>
            </a:r>
            <a:r>
              <a:rPr lang="ru-RU" sz="2200" dirty="0"/>
              <a:t> </a:t>
            </a:r>
            <a:r>
              <a:rPr lang="en-US" sz="2200" dirty="0" err="1"/>
              <a:t>ILdI</a:t>
            </a:r>
            <a:r>
              <a:rPr lang="ru-RU" sz="2200" dirty="0"/>
              <a:t> Тогда работа по созданию магнитного потока будет</a:t>
            </a:r>
          </a:p>
        </p:txBody>
      </p:sp>
      <p:sp>
        <p:nvSpPr>
          <p:cNvPr id="13" name="TextBox 12">
            <a:extLst>
              <a:ext uri="{FF2B5EF4-FFF2-40B4-BE49-F238E27FC236}">
                <a16:creationId xmlns:a16="http://schemas.microsoft.com/office/drawing/2014/main" id="{69CF995F-4033-10DE-9515-874A436DA437}"/>
              </a:ext>
            </a:extLst>
          </p:cNvPr>
          <p:cNvSpPr txBox="1"/>
          <p:nvPr/>
        </p:nvSpPr>
        <p:spPr>
          <a:xfrm>
            <a:off x="364635" y="154522"/>
            <a:ext cx="5260259" cy="1446550"/>
          </a:xfrm>
          <a:prstGeom prst="rect">
            <a:avLst/>
          </a:prstGeom>
          <a:noFill/>
        </p:spPr>
        <p:txBody>
          <a:bodyPr wrap="square">
            <a:spAutoFit/>
          </a:bodyPr>
          <a:lstStyle/>
          <a:p>
            <a:pPr algn="ctr"/>
            <a:r>
              <a:rPr lang="ru-RU" sz="4400" dirty="0">
                <a:solidFill>
                  <a:schemeClr val="accent1">
                    <a:lumMod val="75000"/>
                  </a:schemeClr>
                </a:solidFill>
              </a:rPr>
              <a:t>Энергия магнитного </a:t>
            </a:r>
            <a:endParaRPr lang="en-US" sz="4400" dirty="0">
              <a:solidFill>
                <a:schemeClr val="accent1">
                  <a:lumMod val="75000"/>
                </a:schemeClr>
              </a:solidFill>
            </a:endParaRPr>
          </a:p>
          <a:p>
            <a:pPr algn="ctr"/>
            <a:r>
              <a:rPr lang="ru-RU" sz="4400" dirty="0">
                <a:solidFill>
                  <a:schemeClr val="accent1">
                    <a:lumMod val="75000"/>
                  </a:schemeClr>
                </a:solidFill>
              </a:rPr>
              <a:t>поля </a:t>
            </a:r>
          </a:p>
        </p:txBody>
      </p:sp>
      <p:pic>
        <p:nvPicPr>
          <p:cNvPr id="15" name="Рисунок 14">
            <a:extLst>
              <a:ext uri="{FF2B5EF4-FFF2-40B4-BE49-F238E27FC236}">
                <a16:creationId xmlns:a16="http://schemas.microsoft.com/office/drawing/2014/main" id="{ECF3DC4C-623C-350E-6DFA-6B8E8527260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28761" y="3847207"/>
            <a:ext cx="5353263" cy="2917387"/>
          </a:xfrm>
          <a:prstGeom prst="rect">
            <a:avLst/>
          </a:prstGeom>
        </p:spPr>
      </p:pic>
    </p:spTree>
    <p:extLst>
      <p:ext uri="{BB962C8B-B14F-4D97-AF65-F5344CB8AC3E}">
        <p14:creationId xmlns:p14="http://schemas.microsoft.com/office/powerpoint/2010/main" val="295223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53" name="Rectangle 21">
            <a:extLst>
              <a:ext uri="{FF2B5EF4-FFF2-40B4-BE49-F238E27FC236}">
                <a16:creationId xmlns:a16="http://schemas.microsoft.com/office/drawing/2014/main" id="{00908346-567A-74CC-71B2-0E238D078D9D}"/>
              </a:ext>
            </a:extLst>
          </p:cNvPr>
          <p:cNvSpPr>
            <a:spLocks noChangeArrowheads="1"/>
          </p:cNvSpPr>
          <p:nvPr/>
        </p:nvSpPr>
        <p:spPr bwMode="auto">
          <a:xfrm>
            <a:off x="3719513" y="59519"/>
            <a:ext cx="424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ru-RU" altLang="ru-RU" sz="2800" b="1" dirty="0">
                <a:solidFill>
                  <a:schemeClr val="hlink"/>
                </a:solidFill>
              </a:rPr>
              <a:t>Закон Ампера</a:t>
            </a:r>
          </a:p>
        </p:txBody>
      </p:sp>
      <p:sp>
        <p:nvSpPr>
          <p:cNvPr id="453655" name="Rectangle 23">
            <a:extLst>
              <a:ext uri="{FF2B5EF4-FFF2-40B4-BE49-F238E27FC236}">
                <a16:creationId xmlns:a16="http://schemas.microsoft.com/office/drawing/2014/main" id="{A1B251EB-9708-23A0-9C40-636D562BC2D0}"/>
              </a:ext>
            </a:extLst>
          </p:cNvPr>
          <p:cNvSpPr>
            <a:spLocks noChangeArrowheads="1"/>
          </p:cNvSpPr>
          <p:nvPr/>
        </p:nvSpPr>
        <p:spPr bwMode="auto">
          <a:xfrm>
            <a:off x="855407" y="732433"/>
            <a:ext cx="1072699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88925">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just"/>
            <a:r>
              <a:rPr lang="ru-RU" altLang="ru-RU" sz="1800" dirty="0">
                <a:solidFill>
                  <a:srgbClr val="000000"/>
                </a:solidFill>
                <a:cs typeface="Times New Roman" panose="02020603050405020304" pitchFamily="18" charset="0"/>
              </a:rPr>
              <a:t>Опыты по отклонению рамки с током в магнитном поле показывают, что на всякий проводник с током, помещенный в магнитное поле, действует механическая сила, называемая </a:t>
            </a:r>
            <a:r>
              <a:rPr lang="ru-RU" altLang="ru-RU" sz="1800" b="1" dirty="0">
                <a:solidFill>
                  <a:srgbClr val="000000"/>
                </a:solidFill>
                <a:cs typeface="Times New Roman" panose="02020603050405020304" pitchFamily="18" charset="0"/>
              </a:rPr>
              <a:t>силой Ампера</a:t>
            </a:r>
            <a:r>
              <a:rPr lang="ru-RU" altLang="ru-RU" sz="1800" dirty="0">
                <a:solidFill>
                  <a:srgbClr val="000000"/>
                </a:solidFill>
                <a:cs typeface="Times New Roman" panose="02020603050405020304" pitchFamily="18" charset="0"/>
              </a:rPr>
              <a:t>. </a:t>
            </a:r>
            <a:endParaRPr lang="ru-RU" altLang="ru-RU" sz="1800" dirty="0"/>
          </a:p>
          <a:p>
            <a:pPr algn="just" eaLnBrk="0" hangingPunct="0"/>
            <a:r>
              <a:rPr lang="ru-RU" altLang="ru-RU" sz="1800" b="1" dirty="0">
                <a:solidFill>
                  <a:srgbClr val="000000"/>
                </a:solidFill>
                <a:cs typeface="Times New Roman" panose="02020603050405020304" pitchFamily="18" charset="0"/>
              </a:rPr>
              <a:t>Закон Ампера</a:t>
            </a:r>
            <a:r>
              <a:rPr lang="ru-RU" altLang="ru-RU" sz="1800" dirty="0">
                <a:solidFill>
                  <a:srgbClr val="000000"/>
                </a:solidFill>
                <a:cs typeface="Times New Roman" panose="02020603050405020304" pitchFamily="18" charset="0"/>
              </a:rPr>
              <a:t> определяет силу, действующую на проводник с током, помещенный в магнитное поле:</a:t>
            </a:r>
          </a:p>
        </p:txBody>
      </p:sp>
      <p:pic>
        <p:nvPicPr>
          <p:cNvPr id="453656" name="Picture 24">
            <a:extLst>
              <a:ext uri="{FF2B5EF4-FFF2-40B4-BE49-F238E27FC236}">
                <a16:creationId xmlns:a16="http://schemas.microsoft.com/office/drawing/2014/main" id="{9CF1114F-A8BD-1E9A-835D-90C004C7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132" y="1963229"/>
            <a:ext cx="15113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57" name="Picture 25">
            <a:extLst>
              <a:ext uri="{FF2B5EF4-FFF2-40B4-BE49-F238E27FC236}">
                <a16:creationId xmlns:a16="http://schemas.microsoft.com/office/drawing/2014/main" id="{D3C25564-2BF1-3BCB-396A-37FF966BF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062" y="2639426"/>
            <a:ext cx="23034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662" name="Rectangle 30">
            <a:extLst>
              <a:ext uri="{FF2B5EF4-FFF2-40B4-BE49-F238E27FC236}">
                <a16:creationId xmlns:a16="http://schemas.microsoft.com/office/drawing/2014/main" id="{71455905-15AF-E57E-0B20-8B4E73896126}"/>
              </a:ext>
            </a:extLst>
          </p:cNvPr>
          <p:cNvSpPr>
            <a:spLocks noChangeArrowheads="1"/>
          </p:cNvSpPr>
          <p:nvPr/>
        </p:nvSpPr>
        <p:spPr bwMode="auto">
          <a:xfrm>
            <a:off x="1774826" y="3425826"/>
            <a:ext cx="3097213"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ru-RU" altLang="ru-RU">
                <a:solidFill>
                  <a:srgbClr val="000000"/>
                </a:solidFill>
                <a:latin typeface="Times New Roman" panose="02020603050405020304" pitchFamily="18" charset="0"/>
                <a:cs typeface="Times New Roman" panose="02020603050405020304" pitchFamily="18" charset="0"/>
              </a:rPr>
              <a:t>Если прямолинейный проводник длиной</a:t>
            </a:r>
            <a:r>
              <a:rPr lang="ru-RU" altLang="ru-RU" i="1">
                <a:solidFill>
                  <a:srgbClr val="000000"/>
                </a:solidFill>
                <a:latin typeface="Times New Roman" panose="02020603050405020304" pitchFamily="18" charset="0"/>
                <a:cs typeface="Times New Roman" panose="02020603050405020304" pitchFamily="18" charset="0"/>
              </a:rPr>
              <a:t> </a:t>
            </a:r>
            <a:r>
              <a:rPr lang="en-US" altLang="ru-RU" i="1">
                <a:solidFill>
                  <a:srgbClr val="000000"/>
                </a:solidFill>
                <a:latin typeface="Times New Roman" panose="02020603050405020304" pitchFamily="18" charset="0"/>
                <a:cs typeface="Times New Roman" panose="02020603050405020304" pitchFamily="18" charset="0"/>
              </a:rPr>
              <a:t>l</a:t>
            </a:r>
            <a:r>
              <a:rPr lang="en-US" altLang="ru-RU">
                <a:solidFill>
                  <a:srgbClr val="000000"/>
                </a:solidFill>
                <a:latin typeface="Times New Roman" panose="02020603050405020304" pitchFamily="18" charset="0"/>
                <a:cs typeface="Times New Roman" panose="02020603050405020304" pitchFamily="18" charset="0"/>
              </a:rPr>
              <a:t> </a:t>
            </a:r>
            <a:r>
              <a:rPr lang="ru-RU" altLang="ru-RU">
                <a:solidFill>
                  <a:srgbClr val="000000"/>
                </a:solidFill>
                <a:latin typeface="Times New Roman" panose="02020603050405020304" pitchFamily="18" charset="0"/>
                <a:cs typeface="Times New Roman" panose="02020603050405020304" pitchFamily="18" charset="0"/>
              </a:rPr>
              <a:t> находится в однородном поле, то модуль силы Ампера определяется выражением</a:t>
            </a:r>
            <a:r>
              <a:rPr lang="ru-RU" altLang="ru-RU"/>
              <a:t> </a:t>
            </a:r>
          </a:p>
        </p:txBody>
      </p:sp>
      <p:pic>
        <p:nvPicPr>
          <p:cNvPr id="453664" name="Picture 32">
            <a:extLst>
              <a:ext uri="{FF2B5EF4-FFF2-40B4-BE49-F238E27FC236}">
                <a16:creationId xmlns:a16="http://schemas.microsoft.com/office/drawing/2014/main" id="{2FEC963A-64EB-A5C7-3F8A-F237B0F75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10" y="5086350"/>
            <a:ext cx="30972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65" name="Рисунок 846" descr="Правило левой руки и правило буравчика">
            <a:extLst>
              <a:ext uri="{FF2B5EF4-FFF2-40B4-BE49-F238E27FC236}">
                <a16:creationId xmlns:a16="http://schemas.microsoft.com/office/drawing/2014/main" id="{4CEB7E77-9078-31F3-8561-605258BB6A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1783728"/>
            <a:ext cx="3393282" cy="380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667" name="Rectangle 35">
            <a:extLst>
              <a:ext uri="{FF2B5EF4-FFF2-40B4-BE49-F238E27FC236}">
                <a16:creationId xmlns:a16="http://schemas.microsoft.com/office/drawing/2014/main" id="{92E741CC-695B-F7DD-CE2D-4ABA2E818D3A}"/>
              </a:ext>
            </a:extLst>
          </p:cNvPr>
          <p:cNvSpPr>
            <a:spLocks noChangeArrowheads="1"/>
          </p:cNvSpPr>
          <p:nvPr/>
        </p:nvSpPr>
        <p:spPr bwMode="auto">
          <a:xfrm>
            <a:off x="9048750" y="2369656"/>
            <a:ext cx="239394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sz="2000" dirty="0">
                <a:solidFill>
                  <a:srgbClr val="000000"/>
                </a:solidFill>
                <a:latin typeface="Times New Roman" panose="02020603050405020304" pitchFamily="18" charset="0"/>
              </a:rPr>
              <a:t>Д</a:t>
            </a:r>
            <a:r>
              <a:rPr lang="ru-RU" altLang="ru-RU" sz="2000" dirty="0">
                <a:solidFill>
                  <a:srgbClr val="000000"/>
                </a:solidFill>
                <a:latin typeface="Times New Roman" panose="02020603050405020304" pitchFamily="18" charset="0"/>
                <a:cs typeface="Times New Roman" panose="02020603050405020304" pitchFamily="18" charset="0"/>
              </a:rPr>
              <a:t>ля определения направления силы Ампера можно также применить мнемоническое</a:t>
            </a:r>
            <a:r>
              <a:rPr lang="ru-RU" altLang="ru-RU" sz="2000" i="1" dirty="0">
                <a:solidFill>
                  <a:srgbClr val="000000"/>
                </a:solidFill>
                <a:latin typeface="Times New Roman" panose="02020603050405020304" pitchFamily="18" charset="0"/>
                <a:cs typeface="Times New Roman" panose="02020603050405020304" pitchFamily="18" charset="0"/>
              </a:rPr>
              <a:t> </a:t>
            </a:r>
            <a:r>
              <a:rPr lang="ru-RU" altLang="ru-RU" sz="2000" dirty="0">
                <a:solidFill>
                  <a:srgbClr val="000000"/>
                </a:solidFill>
                <a:latin typeface="Times New Roman" panose="02020603050405020304" pitchFamily="18" charset="0"/>
                <a:cs typeface="Times New Roman" panose="02020603050405020304" pitchFamily="18" charset="0"/>
              </a:rPr>
              <a:t>правило левой руки</a:t>
            </a:r>
            <a:r>
              <a:rPr lang="ru-RU" altLang="ru-RU" sz="2000" dirty="0"/>
              <a:t> </a:t>
            </a:r>
          </a:p>
        </p:txBody>
      </p:sp>
      <p:sp>
        <p:nvSpPr>
          <p:cNvPr id="453669" name="Rectangle 37">
            <a:extLst>
              <a:ext uri="{FF2B5EF4-FFF2-40B4-BE49-F238E27FC236}">
                <a16:creationId xmlns:a16="http://schemas.microsoft.com/office/drawing/2014/main" id="{FB32A026-DDFA-DA7E-FEE6-168A197CD952}"/>
              </a:ext>
            </a:extLst>
          </p:cNvPr>
          <p:cNvSpPr>
            <a:spLocks noChangeArrowheads="1"/>
          </p:cNvSpPr>
          <p:nvPr/>
        </p:nvSpPr>
        <p:spPr bwMode="auto">
          <a:xfrm>
            <a:off x="1113989" y="6297063"/>
            <a:ext cx="77743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dirty="0">
                <a:solidFill>
                  <a:srgbClr val="000000"/>
                </a:solidFill>
                <a:latin typeface="Times New Roman" panose="02020603050405020304" pitchFamily="18" charset="0"/>
                <a:cs typeface="Times New Roman" panose="02020603050405020304" pitchFamily="18" charset="0"/>
              </a:rPr>
              <a:t>Из формулы для силы Ампера даем определение магнитной индукции:</a:t>
            </a:r>
          </a:p>
        </p:txBody>
      </p:sp>
      <p:sp>
        <p:nvSpPr>
          <p:cNvPr id="453671" name="Rectangle 39">
            <a:extLst>
              <a:ext uri="{FF2B5EF4-FFF2-40B4-BE49-F238E27FC236}">
                <a16:creationId xmlns:a16="http://schemas.microsoft.com/office/drawing/2014/main" id="{3B1F4A2A-B1F2-3384-3CD8-618BA516C80A}"/>
              </a:ext>
            </a:extLst>
          </p:cNvPr>
          <p:cNvSpPr>
            <a:spLocks noChangeArrowheads="1"/>
          </p:cNvSpPr>
          <p:nvPr/>
        </p:nvSpPr>
        <p:spPr bwMode="auto">
          <a:xfrm>
            <a:off x="1524001" y="3049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graphicFrame>
        <p:nvGraphicFramePr>
          <p:cNvPr id="453670" name="Object 38">
            <a:extLst>
              <a:ext uri="{FF2B5EF4-FFF2-40B4-BE49-F238E27FC236}">
                <a16:creationId xmlns:a16="http://schemas.microsoft.com/office/drawing/2014/main" id="{9A4D0341-DC4D-5D05-6B09-6A1740A1EF18}"/>
              </a:ext>
            </a:extLst>
          </p:cNvPr>
          <p:cNvGraphicFramePr>
            <a:graphicFrameLocks noChangeAspect="1"/>
          </p:cNvGraphicFramePr>
          <p:nvPr>
            <p:extLst>
              <p:ext uri="{D42A27DB-BD31-4B8C-83A1-F6EECF244321}">
                <p14:modId xmlns:p14="http://schemas.microsoft.com/office/powerpoint/2010/main" val="2616077734"/>
              </p:ext>
            </p:extLst>
          </p:nvPr>
        </p:nvGraphicFramePr>
        <p:xfrm>
          <a:off x="8604891" y="6059487"/>
          <a:ext cx="935038" cy="798513"/>
        </p:xfrm>
        <a:graphic>
          <a:graphicData uri="http://schemas.openxmlformats.org/presentationml/2006/ole">
            <mc:AlternateContent xmlns:mc="http://schemas.openxmlformats.org/markup-compatibility/2006">
              <mc:Choice xmlns:v="urn:schemas-microsoft-com:vml" Requires="v">
                <p:oleObj name="Формула" r:id="rId6" imgW="457002" imgH="393529" progId="Equation.3">
                  <p:embed/>
                </p:oleObj>
              </mc:Choice>
              <mc:Fallback>
                <p:oleObj name="Формула" r:id="rId6" imgW="457002" imgH="393529" progId="Equation.3">
                  <p:embed/>
                  <p:pic>
                    <p:nvPicPr>
                      <p:cNvPr id="453670" name="Object 38">
                        <a:extLst>
                          <a:ext uri="{FF2B5EF4-FFF2-40B4-BE49-F238E27FC236}">
                            <a16:creationId xmlns:a16="http://schemas.microsoft.com/office/drawing/2014/main" id="{9A4D0341-DC4D-5D05-6B09-6A1740A1E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4891" y="6059487"/>
                        <a:ext cx="935038"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EF26E-31D3-65D2-2371-879BBDF600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2447DB-9EDA-76B5-4CA5-97FE09BED83D}"/>
              </a:ext>
            </a:extLst>
          </p:cNvPr>
          <p:cNvSpPr txBox="1"/>
          <p:nvPr/>
        </p:nvSpPr>
        <p:spPr>
          <a:xfrm>
            <a:off x="678426" y="106910"/>
            <a:ext cx="10599173" cy="1323439"/>
          </a:xfrm>
          <a:prstGeom prst="rect">
            <a:avLst/>
          </a:prstGeom>
          <a:noFill/>
        </p:spPr>
        <p:txBody>
          <a:bodyPr wrap="square">
            <a:spAutoFit/>
          </a:bodyPr>
          <a:lstStyle/>
          <a:p>
            <a:pPr algn="just"/>
            <a:r>
              <a:rPr lang="ru-RU" sz="2000" dirty="0"/>
              <a:t>Энергию магнитного поля можно представить как функцию величин, характеризующих это поле в окружающем пространстве. Для этого рассмотрим частный случаи — однородное магнитное поле внутри длинного соленоида. Подставив в формулу (130.1) выражение для индуктивности соленоида, получим</a:t>
            </a:r>
          </a:p>
        </p:txBody>
      </p:sp>
      <p:pic>
        <p:nvPicPr>
          <p:cNvPr id="5" name="Рисунок 4">
            <a:extLst>
              <a:ext uri="{FF2B5EF4-FFF2-40B4-BE49-F238E27FC236}">
                <a16:creationId xmlns:a16="http://schemas.microsoft.com/office/drawing/2014/main" id="{5D260A91-BE04-7EC4-2957-6AB719870DF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32387" y="1418999"/>
            <a:ext cx="4714474" cy="5332091"/>
          </a:xfrm>
          <a:prstGeom prst="rect">
            <a:avLst/>
          </a:prstGeom>
        </p:spPr>
      </p:pic>
      <p:sp>
        <p:nvSpPr>
          <p:cNvPr id="7" name="TextBox 6">
            <a:extLst>
              <a:ext uri="{FF2B5EF4-FFF2-40B4-BE49-F238E27FC236}">
                <a16:creationId xmlns:a16="http://schemas.microsoft.com/office/drawing/2014/main" id="{E5A2825E-E91D-1826-6715-892A59E9AA94}"/>
              </a:ext>
            </a:extLst>
          </p:cNvPr>
          <p:cNvSpPr txBox="1"/>
          <p:nvPr/>
        </p:nvSpPr>
        <p:spPr>
          <a:xfrm>
            <a:off x="6445141" y="1418999"/>
            <a:ext cx="4911117" cy="5170646"/>
          </a:xfrm>
          <a:prstGeom prst="rect">
            <a:avLst/>
          </a:prstGeom>
          <a:noFill/>
        </p:spPr>
        <p:txBody>
          <a:bodyPr wrap="square">
            <a:spAutoFit/>
          </a:bodyPr>
          <a:lstStyle/>
          <a:p>
            <a:pPr algn="just"/>
            <a:r>
              <a:rPr lang="ru-RU" sz="2000" dirty="0"/>
              <a:t>	</a:t>
            </a:r>
            <a:r>
              <a:rPr lang="ru-RU" sz="2200" dirty="0"/>
              <a:t>Выражение (130.3) для объемной плотности энергии магнитного поля имеет вид, аналогичный формуле для объемной плотности энергии электростатического поля, с той разницей, что электрические величины заменены в нем магнитными. </a:t>
            </a:r>
          </a:p>
          <a:p>
            <a:pPr algn="just"/>
            <a:r>
              <a:rPr lang="ru-RU" sz="2200" dirty="0"/>
              <a:t>	Формула (130.3) выведена для однородного поля, но она справедлива и для неоднородных полей. Выражение (130.3) справедливо только для сред, для которых зависимость  В от Н линейная, т.е. оно относится только к пара- и диамагнетикам.</a:t>
            </a:r>
          </a:p>
        </p:txBody>
      </p:sp>
    </p:spTree>
    <p:extLst>
      <p:ext uri="{BB962C8B-B14F-4D97-AF65-F5344CB8AC3E}">
        <p14:creationId xmlns:p14="http://schemas.microsoft.com/office/powerpoint/2010/main" val="27676193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E7546-7BD0-A78B-F599-E6ED92C99D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3226AA-3B52-1206-D0EE-10345EEFED6C}"/>
              </a:ext>
            </a:extLst>
          </p:cNvPr>
          <p:cNvSpPr txBox="1"/>
          <p:nvPr/>
        </p:nvSpPr>
        <p:spPr>
          <a:xfrm>
            <a:off x="1170039" y="79957"/>
            <a:ext cx="10520516" cy="523220"/>
          </a:xfrm>
          <a:prstGeom prst="rect">
            <a:avLst/>
          </a:prstGeom>
          <a:noFill/>
        </p:spPr>
        <p:txBody>
          <a:bodyPr wrap="square">
            <a:spAutoFit/>
          </a:bodyPr>
          <a:lstStyle/>
          <a:p>
            <a:r>
              <a:rPr lang="ru-RU" sz="2800" dirty="0">
                <a:solidFill>
                  <a:schemeClr val="accent1">
                    <a:lumMod val="75000"/>
                  </a:schemeClr>
                </a:solidFill>
              </a:rPr>
              <a:t>Аналогия при рассмотрении электрических и магнитных полей </a:t>
            </a:r>
          </a:p>
        </p:txBody>
      </p:sp>
      <p:pic>
        <p:nvPicPr>
          <p:cNvPr id="5" name="Рисунок 4">
            <a:extLst>
              <a:ext uri="{FF2B5EF4-FFF2-40B4-BE49-F238E27FC236}">
                <a16:creationId xmlns:a16="http://schemas.microsoft.com/office/drawing/2014/main" id="{C7AAF1FD-37BF-7CC1-1C15-A58886156FF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79500" y="666330"/>
            <a:ext cx="10094126" cy="6111713"/>
          </a:xfrm>
          <a:prstGeom prst="rect">
            <a:avLst/>
          </a:prstGeom>
        </p:spPr>
      </p:pic>
    </p:spTree>
    <p:extLst>
      <p:ext uri="{BB962C8B-B14F-4D97-AF65-F5344CB8AC3E}">
        <p14:creationId xmlns:p14="http://schemas.microsoft.com/office/powerpoint/2010/main" val="3913812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3638C-FDD8-B0F3-B03F-4F2092CB88B3}"/>
            </a:ext>
          </a:extLst>
        </p:cNvPr>
        <p:cNvGrpSpPr/>
        <p:nvPr/>
      </p:nvGrpSpPr>
      <p:grpSpPr>
        <a:xfrm>
          <a:off x="0" y="0"/>
          <a:ext cx="0" cy="0"/>
          <a:chOff x="0" y="0"/>
          <a:chExt cx="0" cy="0"/>
        </a:xfrm>
      </p:grpSpPr>
      <p:pic>
        <p:nvPicPr>
          <p:cNvPr id="3" name="Рисунок 2">
            <a:extLst>
              <a:ext uri="{FF2B5EF4-FFF2-40B4-BE49-F238E27FC236}">
                <a16:creationId xmlns:a16="http://schemas.microsoft.com/office/drawing/2014/main" id="{954811CB-983C-472B-63DB-FC41A98C692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05852" y="83576"/>
            <a:ext cx="10576757" cy="6690847"/>
          </a:xfrm>
          <a:prstGeom prst="rect">
            <a:avLst/>
          </a:prstGeom>
        </p:spPr>
      </p:pic>
    </p:spTree>
    <p:extLst>
      <p:ext uri="{BB962C8B-B14F-4D97-AF65-F5344CB8AC3E}">
        <p14:creationId xmlns:p14="http://schemas.microsoft.com/office/powerpoint/2010/main" val="3607629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2">
            <a:extLst>
              <a:ext uri="{FF2B5EF4-FFF2-40B4-BE49-F238E27FC236}">
                <a16:creationId xmlns:a16="http://schemas.microsoft.com/office/drawing/2014/main" id="{F9EA21F4-4096-745D-4ECC-A32FEEAA7B88}"/>
              </a:ext>
            </a:extLst>
          </p:cNvPr>
          <p:cNvGraphicFramePr>
            <a:graphicFrameLocks noChangeAspect="1"/>
          </p:cNvGraphicFramePr>
          <p:nvPr/>
        </p:nvGraphicFramePr>
        <p:xfrm>
          <a:off x="4602164" y="4649789"/>
          <a:ext cx="2987675" cy="2174875"/>
        </p:xfrm>
        <a:graphic>
          <a:graphicData uri="http://schemas.openxmlformats.org/presentationml/2006/ole">
            <mc:AlternateContent xmlns:mc="http://schemas.openxmlformats.org/markup-compatibility/2006">
              <mc:Choice xmlns:v="urn:schemas-microsoft-com:vml" Requires="v">
                <p:oleObj r:id="rId3" imgW="4664075" imgH="3390900" progId="">
                  <p:embed/>
                </p:oleObj>
              </mc:Choice>
              <mc:Fallback>
                <p:oleObj r:id="rId3" imgW="4664075" imgH="3390900" progId="">
                  <p:embed/>
                  <p:pic>
                    <p:nvPicPr>
                      <p:cNvPr id="184322" name="Object 2">
                        <a:extLst>
                          <a:ext uri="{FF2B5EF4-FFF2-40B4-BE49-F238E27FC236}">
                            <a16:creationId xmlns:a16="http://schemas.microsoft.com/office/drawing/2014/main" id="{F9EA21F4-4096-745D-4ECC-A32FEEAA7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4" y="4649789"/>
                        <a:ext cx="298767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1" name="WordArt 3">
            <a:extLst>
              <a:ext uri="{FF2B5EF4-FFF2-40B4-BE49-F238E27FC236}">
                <a16:creationId xmlns:a16="http://schemas.microsoft.com/office/drawing/2014/main" id="{875EC911-AD23-5B41-8995-4DA2EEDDE42B}"/>
              </a:ext>
            </a:extLst>
          </p:cNvPr>
          <p:cNvSpPr>
            <a:spLocks noChangeArrowheads="1" noChangeShapeType="1" noTextEdit="1"/>
          </p:cNvSpPr>
          <p:nvPr/>
        </p:nvSpPr>
        <p:spPr bwMode="auto">
          <a:xfrm>
            <a:off x="1847850" y="620714"/>
            <a:ext cx="8172450" cy="3748087"/>
          </a:xfrm>
          <a:prstGeom prst="rect">
            <a:avLst/>
          </a:prstGeom>
        </p:spPr>
        <p:txBody>
          <a:bodyPr wrap="none" fromWordArt="1">
            <a:prstTxWarp prst="textCascadeUp">
              <a:avLst>
                <a:gd name="adj" fmla="val 44444"/>
              </a:avLst>
            </a:prstTxWarp>
            <a:scene3d>
              <a:camera prst="legacyPerspectiveFront">
                <a:rot lat="20519962" lon="1080000" rev="0"/>
              </a:camera>
              <a:lightRig rig="legacyHarsh2" dir="b"/>
            </a:scene3d>
            <a:sp3d extrusionH="430200" prstMaterial="legacyMatte">
              <a:extrusionClr>
                <a:srgbClr val="FF6600"/>
              </a:extrusionClr>
              <a:contourClr>
                <a:srgbClr val="FFE701"/>
              </a:contourClr>
            </a:sp3d>
          </a:bodyPr>
          <a:lstStyle/>
          <a:p>
            <a:pPr algn="ctr"/>
            <a:r>
              <a:rPr lang="ru-RU" sz="3600" b="1" kern="10">
                <a:ln w="9525">
                  <a:round/>
                  <a:headEnd/>
                  <a:tailEnd/>
                </a:ln>
                <a:gradFill rotWithShape="1">
                  <a:gsLst>
                    <a:gs pos="0">
                      <a:srgbClr val="FFE701"/>
                    </a:gs>
                    <a:gs pos="100000">
                      <a:srgbClr val="FE3E02"/>
                    </a:gs>
                  </a:gsLst>
                  <a:lin ang="5400000" scaled="1"/>
                </a:gradFill>
                <a:latin typeface="Impact" panose="020B0806030902050204" pitchFamily="34" charset="0"/>
              </a:rPr>
              <a:t>Спасибо  за  </a:t>
            </a:r>
          </a:p>
          <a:p>
            <a:pPr algn="ctr"/>
            <a:r>
              <a:rPr lang="ru-RU" sz="3600" b="1" kern="10">
                <a:ln w="9525">
                  <a:round/>
                  <a:headEnd/>
                  <a:tailEnd/>
                </a:ln>
                <a:gradFill rotWithShape="1">
                  <a:gsLst>
                    <a:gs pos="0">
                      <a:srgbClr val="FFE701"/>
                    </a:gs>
                    <a:gs pos="100000">
                      <a:srgbClr val="FE3E02"/>
                    </a:gs>
                  </a:gsLst>
                  <a:lin ang="5400000" scaled="1"/>
                </a:gradFill>
                <a:latin typeface="Impact" panose="020B0806030902050204" pitchFamily="34" charset="0"/>
              </a:rPr>
              <a:t>внимание!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p:cTn id="7" dur="2000" fill="hold"/>
                                        <p:tgtEl>
                                          <p:spTgt spid="184322"/>
                                        </p:tgtEl>
                                        <p:attrNameLst>
                                          <p:attrName>ppt_x</p:attrName>
                                        </p:attrNameLst>
                                      </p:cBhvr>
                                      <p:tavLst>
                                        <p:tav tm="0">
                                          <p:val>
                                            <p:strVal val="#ppt_x-.2"/>
                                          </p:val>
                                        </p:tav>
                                        <p:tav tm="100000">
                                          <p:val>
                                            <p:strVal val="#ppt_x"/>
                                          </p:val>
                                        </p:tav>
                                      </p:tavLst>
                                    </p:anim>
                                    <p:anim calcmode="lin" valueType="num">
                                      <p:cBhvr>
                                        <p:cTn id="8" dur="2000" fill="hold"/>
                                        <p:tgtEl>
                                          <p:spTgt spid="184322"/>
                                        </p:tgtEl>
                                        <p:attrNameLst>
                                          <p:attrName>ppt_y</p:attrName>
                                        </p:attrNameLst>
                                      </p:cBhvr>
                                      <p:tavLst>
                                        <p:tav tm="0">
                                          <p:val>
                                            <p:strVal val="#ppt_y"/>
                                          </p:val>
                                        </p:tav>
                                        <p:tav tm="100000">
                                          <p:val>
                                            <p:strVal val="#ppt_y"/>
                                          </p:val>
                                        </p:tav>
                                      </p:tavLst>
                                    </p:anim>
                                    <p:animEffect transition="in" filter="wipe(right)" prLst="gradientSize: 0.1">
                                      <p:cBhvr>
                                        <p:cTn id="9" dur="2000"/>
                                        <p:tgtEl>
                                          <p:spTgt spid="184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37" name="Rectangle 13">
            <a:extLst>
              <a:ext uri="{FF2B5EF4-FFF2-40B4-BE49-F238E27FC236}">
                <a16:creationId xmlns:a16="http://schemas.microsoft.com/office/drawing/2014/main" id="{B2799089-C1F0-8BA4-1166-804A846FBF71}"/>
              </a:ext>
            </a:extLst>
          </p:cNvPr>
          <p:cNvSpPr>
            <a:spLocks noChangeArrowheads="1"/>
          </p:cNvSpPr>
          <p:nvPr/>
        </p:nvSpPr>
        <p:spPr bwMode="auto">
          <a:xfrm>
            <a:off x="1992314" y="103188"/>
            <a:ext cx="7920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ru-RU" altLang="ru-RU" sz="2800" b="1" dirty="0">
                <a:solidFill>
                  <a:srgbClr val="9900CC"/>
                </a:solidFill>
              </a:rPr>
              <a:t> Напряженность магнитного поля</a:t>
            </a:r>
          </a:p>
        </p:txBody>
      </p:sp>
      <p:sp>
        <p:nvSpPr>
          <p:cNvPr id="564240" name="Rectangle 16">
            <a:extLst>
              <a:ext uri="{FF2B5EF4-FFF2-40B4-BE49-F238E27FC236}">
                <a16:creationId xmlns:a16="http://schemas.microsoft.com/office/drawing/2014/main" id="{B28801BF-BCA5-D1F8-C71C-6D7E19FF4C65}"/>
              </a:ext>
            </a:extLst>
          </p:cNvPr>
          <p:cNvSpPr>
            <a:spLocks noChangeArrowheads="1"/>
          </p:cNvSpPr>
          <p:nvPr/>
        </p:nvSpPr>
        <p:spPr bwMode="auto">
          <a:xfrm>
            <a:off x="613415" y="590123"/>
            <a:ext cx="1091982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ru-RU" altLang="ru-RU" sz="2000" b="1" dirty="0"/>
              <a:t>	</a:t>
            </a:r>
            <a:r>
              <a:rPr lang="ru-RU" altLang="ru-RU" sz="2000" dirty="0"/>
              <a:t>До сих пор мы рассматривали макроскопические токи, текущие в проводниках. Однако, согласно предположению французского физика А. Ампера(1775— 1836), в любом теле существуют микроскопические токи, обусловленные движением электронов в атомах и молекулах. Эти микроскопические молекулярные токи создают свое магнитное поле и могут поворачиваться в магнитных полях </a:t>
            </a:r>
            <a:r>
              <a:rPr lang="ru-RU" altLang="ru-RU" sz="2000" dirty="0" err="1"/>
              <a:t>макротоков</a:t>
            </a:r>
            <a:r>
              <a:rPr lang="ru-RU" altLang="ru-RU" sz="2000" dirty="0"/>
              <a:t>. Например, если вблизи какого-то тела поместить проводник с током (</a:t>
            </a:r>
            <a:r>
              <a:rPr lang="ru-RU" altLang="ru-RU" sz="2000" dirty="0" err="1"/>
              <a:t>макроток</a:t>
            </a:r>
            <a:r>
              <a:rPr lang="ru-RU" altLang="ru-RU" sz="2000" dirty="0"/>
              <a:t>), то под действием его магнитного поля микро-токи во всех атомах определенным образом ориентируются, создавая в теле дополнительное магнитное поле. Вектор магнитной индукции В характеризует результирующее магнитное поле, создаваемое всеми макро- и микротоками, т.е. при одном и том же токе и прочих равных условиях вектор В </a:t>
            </a:r>
            <a:r>
              <a:rPr lang="ru-RU" altLang="ru-RU" sz="2000" dirty="0" err="1"/>
              <a:t>в</a:t>
            </a:r>
            <a:r>
              <a:rPr lang="ru-RU" altLang="ru-RU" sz="2000" dirty="0"/>
              <a:t> различных средах будет иметь разные значения.</a:t>
            </a:r>
          </a:p>
          <a:p>
            <a:pPr algn="just"/>
            <a:r>
              <a:rPr lang="ru-RU" altLang="ru-RU" sz="2000" dirty="0"/>
              <a:t>	Магнитное поле </a:t>
            </a:r>
            <a:r>
              <a:rPr lang="ru-RU" altLang="ru-RU" sz="2000" dirty="0" err="1"/>
              <a:t>макротоков</a:t>
            </a:r>
            <a:r>
              <a:rPr lang="ru-RU" altLang="ru-RU" sz="2000" dirty="0"/>
              <a:t> описывается вектором напряженности Н. Для однородной изотропной среды вектор магнитной индукции связан с вектором напряженности следующим соотношением:</a:t>
            </a:r>
          </a:p>
        </p:txBody>
      </p:sp>
      <p:sp>
        <p:nvSpPr>
          <p:cNvPr id="564242" name="Rectangle 18">
            <a:extLst>
              <a:ext uri="{FF2B5EF4-FFF2-40B4-BE49-F238E27FC236}">
                <a16:creationId xmlns:a16="http://schemas.microsoft.com/office/drawing/2014/main" id="{2982BC68-FE5E-CD25-84FF-C37A91E1885D}"/>
              </a:ext>
            </a:extLst>
          </p:cNvPr>
          <p:cNvSpPr>
            <a:spLocks noChangeArrowheads="1"/>
          </p:cNvSpPr>
          <p:nvPr/>
        </p:nvSpPr>
        <p:spPr bwMode="auto">
          <a:xfrm>
            <a:off x="1524001"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ru-RU"/>
          </a:p>
        </p:txBody>
      </p:sp>
      <p:graphicFrame>
        <p:nvGraphicFramePr>
          <p:cNvPr id="564241" name="Object 17">
            <a:extLst>
              <a:ext uri="{FF2B5EF4-FFF2-40B4-BE49-F238E27FC236}">
                <a16:creationId xmlns:a16="http://schemas.microsoft.com/office/drawing/2014/main" id="{89B2D5D4-41FE-065B-2581-DDE95830C97B}"/>
              </a:ext>
            </a:extLst>
          </p:cNvPr>
          <p:cNvGraphicFramePr>
            <a:graphicFrameLocks noChangeAspect="1"/>
          </p:cNvGraphicFramePr>
          <p:nvPr>
            <p:extLst>
              <p:ext uri="{D42A27DB-BD31-4B8C-83A1-F6EECF244321}">
                <p14:modId xmlns:p14="http://schemas.microsoft.com/office/powerpoint/2010/main" val="857462805"/>
              </p:ext>
            </p:extLst>
          </p:nvPr>
        </p:nvGraphicFramePr>
        <p:xfrm>
          <a:off x="5598600" y="4430345"/>
          <a:ext cx="1368425" cy="506412"/>
        </p:xfrm>
        <a:graphic>
          <a:graphicData uri="http://schemas.openxmlformats.org/presentationml/2006/ole">
            <mc:AlternateContent xmlns:mc="http://schemas.openxmlformats.org/markup-compatibility/2006">
              <mc:Choice xmlns:v="urn:schemas-microsoft-com:vml" Requires="v">
                <p:oleObj name="Формула" r:id="rId2" imgW="698197" imgH="253890" progId="Equation.3">
                  <p:embed/>
                </p:oleObj>
              </mc:Choice>
              <mc:Fallback>
                <p:oleObj name="Формула" r:id="rId2" imgW="698197" imgH="253890" progId="Equation.3">
                  <p:embed/>
                  <p:pic>
                    <p:nvPicPr>
                      <p:cNvPr id="564241" name="Object 17">
                        <a:extLst>
                          <a:ext uri="{FF2B5EF4-FFF2-40B4-BE49-F238E27FC236}">
                            <a16:creationId xmlns:a16="http://schemas.microsoft.com/office/drawing/2014/main" id="{89B2D5D4-41FE-065B-2581-DDE95830C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600" y="4430345"/>
                        <a:ext cx="1368425"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4243" name="Rectangle 19">
            <a:extLst>
              <a:ext uri="{FF2B5EF4-FFF2-40B4-BE49-F238E27FC236}">
                <a16:creationId xmlns:a16="http://schemas.microsoft.com/office/drawing/2014/main" id="{EC647A8C-2363-36D7-829F-162E99A8D940}"/>
              </a:ext>
            </a:extLst>
          </p:cNvPr>
          <p:cNvSpPr>
            <a:spLocks noChangeArrowheads="1"/>
          </p:cNvSpPr>
          <p:nvPr/>
        </p:nvSpPr>
        <p:spPr bwMode="auto">
          <a:xfrm>
            <a:off x="540773" y="5148620"/>
            <a:ext cx="1115961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ru-RU" altLang="ru-RU" dirty="0"/>
              <a:t>	</a:t>
            </a:r>
            <a:r>
              <a:rPr lang="ru-RU" altLang="ru-RU" sz="2000" dirty="0"/>
              <a:t>Сравнивая векторные характеристики электростатического </a:t>
            </a:r>
            <a:r>
              <a:rPr lang="ru-RU" altLang="ru-RU" sz="2000" i="1" dirty="0"/>
              <a:t>(Е и D) и </a:t>
            </a:r>
            <a:r>
              <a:rPr lang="ru-RU" altLang="ru-RU" sz="2000" dirty="0"/>
              <a:t>магнитного </a:t>
            </a:r>
            <a:r>
              <a:rPr lang="ru-RU" altLang="ru-RU" sz="2000" i="1" dirty="0"/>
              <a:t>(В </a:t>
            </a:r>
            <a:r>
              <a:rPr lang="ru-RU" altLang="ru-RU" sz="2000" dirty="0"/>
              <a:t>и </a:t>
            </a:r>
            <a:r>
              <a:rPr lang="ru-RU" altLang="ru-RU" sz="2000" i="1" dirty="0"/>
              <a:t>Н</a:t>
            </a:r>
            <a:r>
              <a:rPr lang="ru-RU" altLang="ru-RU" sz="2000" dirty="0"/>
              <a:t>) полей, укажем, что </a:t>
            </a:r>
            <a:r>
              <a:rPr lang="ru-RU" altLang="ru-RU" sz="2000" b="1" dirty="0"/>
              <a:t>аналогом вектора напряженности </a:t>
            </a:r>
            <a:r>
              <a:rPr lang="ru-RU" altLang="ru-RU" sz="2000" b="1" dirty="0" err="1"/>
              <a:t>электростатичекого</a:t>
            </a:r>
            <a:r>
              <a:rPr lang="ru-RU" altLang="ru-RU" sz="2000" b="1" dirty="0"/>
              <a:t> поля </a:t>
            </a:r>
            <a:r>
              <a:rPr lang="ru-RU" altLang="ru-RU" sz="2000" b="1" i="1" dirty="0"/>
              <a:t>Е </a:t>
            </a:r>
            <a:r>
              <a:rPr lang="ru-RU" altLang="ru-RU" sz="2000" b="1" dirty="0"/>
              <a:t>является вектор магнитной индукции </a:t>
            </a:r>
            <a:r>
              <a:rPr lang="ru-RU" altLang="ru-RU" sz="2000" b="1" i="1" dirty="0"/>
              <a:t>В</a:t>
            </a:r>
            <a:r>
              <a:rPr lang="ru-RU" altLang="ru-RU" sz="2000" i="1" dirty="0"/>
              <a:t>, </a:t>
            </a:r>
            <a:r>
              <a:rPr lang="ru-RU" altLang="ru-RU" sz="2000" dirty="0"/>
              <a:t>так как векторы </a:t>
            </a:r>
            <a:r>
              <a:rPr lang="ru-RU" altLang="ru-RU" sz="2000" i="1" dirty="0"/>
              <a:t>Е и В </a:t>
            </a:r>
            <a:r>
              <a:rPr lang="ru-RU" altLang="ru-RU" sz="2000" dirty="0"/>
              <a:t>определяют силовые действия этих полей и зависят от свойств среды. </a:t>
            </a:r>
            <a:r>
              <a:rPr lang="ru-RU" altLang="ru-RU" sz="2000" b="1" dirty="0"/>
              <a:t>Аналогом вектора электрического смещения </a:t>
            </a:r>
            <a:r>
              <a:rPr lang="ru-RU" altLang="ru-RU" sz="2000" b="1" i="1" dirty="0"/>
              <a:t>D  </a:t>
            </a:r>
            <a:r>
              <a:rPr lang="ru-RU" altLang="ru-RU" sz="2000" b="1" dirty="0"/>
              <a:t>является вектор напряженности </a:t>
            </a:r>
            <a:r>
              <a:rPr lang="ru-RU" altLang="ru-RU" sz="2000" b="1" i="1" dirty="0"/>
              <a:t>Н </a:t>
            </a:r>
            <a:r>
              <a:rPr lang="ru-RU" altLang="ru-RU" sz="2000" b="1" dirty="0"/>
              <a:t>магнитного поля.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47" name="Rectangle 19">
            <a:extLst>
              <a:ext uri="{FF2B5EF4-FFF2-40B4-BE49-F238E27FC236}">
                <a16:creationId xmlns:a16="http://schemas.microsoft.com/office/drawing/2014/main" id="{17A08F96-5BF7-B4FF-BE27-8CFF6BCF462C}"/>
              </a:ext>
            </a:extLst>
          </p:cNvPr>
          <p:cNvSpPr>
            <a:spLocks noChangeArrowheads="1"/>
          </p:cNvSpPr>
          <p:nvPr/>
        </p:nvSpPr>
        <p:spPr bwMode="auto">
          <a:xfrm>
            <a:off x="511278" y="70926"/>
            <a:ext cx="116807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u-RU" altLang="ru-RU" sz="2800" b="1" dirty="0">
                <a:solidFill>
                  <a:srgbClr val="FF0000"/>
                </a:solidFill>
              </a:rPr>
              <a:t>Закон Био-Савара-Лапласа и применение его к расчету магнитных полей</a:t>
            </a:r>
          </a:p>
        </p:txBody>
      </p:sp>
      <p:pic>
        <p:nvPicPr>
          <p:cNvPr id="457757" name="Picture 29">
            <a:extLst>
              <a:ext uri="{FF2B5EF4-FFF2-40B4-BE49-F238E27FC236}">
                <a16:creationId xmlns:a16="http://schemas.microsoft.com/office/drawing/2014/main" id="{E7189FA0-BEFB-3C45-1D61-B8AF3834DC8B}"/>
              </a:ext>
            </a:extLst>
          </p:cNvPr>
          <p:cNvPicPr>
            <a:picLocks noChangeAspect="1" noChangeArrowheads="1"/>
          </p:cNvPicPr>
          <p:nvPr/>
        </p:nvPicPr>
        <p:blipFill>
          <a:blip r:embed="rId2">
            <a:lum bright="-44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0837" y="840084"/>
            <a:ext cx="11533679" cy="57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4593</Words>
  <Application>Microsoft Office PowerPoint</Application>
  <PresentationFormat>Широкоэкранный</PresentationFormat>
  <Paragraphs>176</Paragraphs>
  <Slides>73</Slides>
  <Notes>3</Notes>
  <HiddenSlides>0</HiddenSlides>
  <MMClips>0</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1</vt:i4>
      </vt:variant>
      <vt:variant>
        <vt:lpstr>Заголовки слайдов</vt:lpstr>
      </vt:variant>
      <vt:variant>
        <vt:i4>73</vt:i4>
      </vt:variant>
    </vt:vector>
  </HeadingPairs>
  <TitlesOfParts>
    <vt:vector size="82" baseType="lpstr">
      <vt:lpstr>Arial</vt:lpstr>
      <vt:lpstr>Calibri</vt:lpstr>
      <vt:lpstr>Calibri Light</vt:lpstr>
      <vt:lpstr>Cambria Math</vt:lpstr>
      <vt:lpstr>Helvetica-Bold</vt:lpstr>
      <vt:lpstr>Impact</vt:lpstr>
      <vt:lpstr>Times New Roman</vt:lpstr>
      <vt:lpstr>Тема Office</vt:lpstr>
      <vt:lpstr>Формула</vt:lpstr>
      <vt:lpstr>Магнитостатика</vt:lpstr>
      <vt:lpstr>Презентация PowerPoint</vt:lpstr>
      <vt:lpstr>Презентация PowerPoint</vt:lpstr>
      <vt:lpstr>Линии магнитной индукции полей постоянного магнита и катушки с током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3. Индукция магнитного поля кругового витка с током</vt:lpstr>
      <vt:lpstr>Презентация PowerPoint</vt:lpstr>
      <vt:lpstr>Магнитная постоянная. Единицы магнитной индукции и напряженности магнитного поля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Aleksey Pshchelko</dc:creator>
  <cp:lastModifiedBy>Aleksey Pshchelko</cp:lastModifiedBy>
  <cp:revision>23</cp:revision>
  <dcterms:created xsi:type="dcterms:W3CDTF">2024-11-09T16:29:35Z</dcterms:created>
  <dcterms:modified xsi:type="dcterms:W3CDTF">2025-04-21T16:29:58Z</dcterms:modified>
</cp:coreProperties>
</file>